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comments/comment2.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3.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4.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5.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10.xml" ContentType="application/vnd.openxmlformats-officedocument.presentationml.slide+xml"/>
  <Override PartName="/ppt/slides/slide280.xml" ContentType="application/vnd.openxmlformats-officedocument.presentationml.slide+xml"/>
  <Override PartName="/ppt/slides/slide450.xml" ContentType="application/vnd.openxmlformats-officedocument.presentationml.slide+xml"/>
  <Override PartName="/ppt/slides/slide490.xml" ContentType="application/vnd.openxmlformats-officedocument.presentationml.slide+xml"/>
  <Override PartName="/ppt/slides/slide650.xml" ContentType="application/vnd.openxmlformats-officedocument.presentationml.slide+xml"/>
  <Override PartName="/ppt/slides/slide570.xml" ContentType="application/vnd.openxmlformats-officedocument.presentationml.slide+xml"/>
  <Override PartName="/ppt/notesSlides/notesSlide310.xml" ContentType="application/vnd.openxmlformats-officedocument.presentationml.notesSlide+xml"/>
  <Override PartName="/ppt/slideLayouts/slideLayout150.xml" ContentType="application/vnd.openxmlformats-officedocument.presentationml.slideLayout+xml"/>
  <Override PartName="/ppt/notesSlides/notesSlide280.xml" ContentType="application/vnd.openxmlformats-officedocument.presentationml.notesSlide+xml"/>
  <Override PartName="/ppt/notesSlides/notesSlide450.xml" ContentType="application/vnd.openxmlformats-officedocument.presentationml.notesSlide+xml"/>
  <Override PartName="/ppt/notesSlides/notesSlide490.xml" ContentType="application/vnd.openxmlformats-officedocument.presentationml.notesSlide+xml"/>
  <Override PartName="/ppt/notesSlides/notesSlide650.xml" ContentType="application/vnd.openxmlformats-officedocument.presentationml.notesSlide+xml"/>
  <Override PartName="/ppt/notesSlides/notesSlide57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40.xml" ContentType="application/vnd.openxmlformats-officedocument.theme+xml"/>
  <Override PartName="/ppt/slideLayouts/slideLayout80.xml" ContentType="application/vnd.openxmlformats-officedocument.presentationml.slideLayout+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310.xml" ContentType="application/vnd.openxmlformats-officedocument.presentationml.slideLayout+xml"/>
  <Override PartName="/ppt/slideLayouts/slideLayout70.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210.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59.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410.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04" r:id="rId6"/>
  </p:sldMasterIdLst>
  <p:notesMasterIdLst>
    <p:notesMasterId r:id="rId58"/>
  </p:notesMasterIdLst>
  <p:sldIdLst>
    <p:sldId id="290" r:id="rId7"/>
    <p:sldId id="291" r:id="rId8"/>
    <p:sldId id="292" r:id="rId9"/>
    <p:sldId id="305" r:id="rId10"/>
    <p:sldId id="355" r:id="rId11"/>
    <p:sldId id="343" r:id="rId12"/>
    <p:sldId id="344" r:id="rId13"/>
    <p:sldId id="345" r:id="rId14"/>
    <p:sldId id="363" r:id="rId15"/>
    <p:sldId id="364" r:id="rId16"/>
    <p:sldId id="365" r:id="rId17"/>
    <p:sldId id="366" r:id="rId18"/>
    <p:sldId id="369" r:id="rId19"/>
    <p:sldId id="367" r:id="rId20"/>
    <p:sldId id="368" r:id="rId21"/>
    <p:sldId id="347" r:id="rId22"/>
    <p:sldId id="356" r:id="rId23"/>
    <p:sldId id="357" r:id="rId24"/>
    <p:sldId id="392" r:id="rId25"/>
    <p:sldId id="358" r:id="rId26"/>
    <p:sldId id="294" r:id="rId27"/>
    <p:sldId id="393" r:id="rId28"/>
    <p:sldId id="304" r:id="rId29"/>
    <p:sldId id="311" r:id="rId30"/>
    <p:sldId id="312" r:id="rId31"/>
    <p:sldId id="395" r:id="rId32"/>
    <p:sldId id="313" r:id="rId33"/>
    <p:sldId id="314" r:id="rId34"/>
    <p:sldId id="315" r:id="rId35"/>
    <p:sldId id="360" r:id="rId36"/>
    <p:sldId id="316" r:id="rId37"/>
    <p:sldId id="317" r:id="rId38"/>
    <p:sldId id="318" r:id="rId39"/>
    <p:sldId id="319" r:id="rId40"/>
    <p:sldId id="320" r:id="rId41"/>
    <p:sldId id="321" r:id="rId42"/>
    <p:sldId id="361" r:id="rId43"/>
    <p:sldId id="338" r:id="rId44"/>
    <p:sldId id="295" r:id="rId45"/>
    <p:sldId id="323" r:id="rId46"/>
    <p:sldId id="376" r:id="rId47"/>
    <p:sldId id="325" r:id="rId48"/>
    <p:sldId id="296" r:id="rId49"/>
    <p:sldId id="326" r:id="rId50"/>
    <p:sldId id="327" r:id="rId51"/>
    <p:sldId id="328" r:id="rId52"/>
    <p:sldId id="329" r:id="rId53"/>
    <p:sldId id="386" r:id="rId54"/>
    <p:sldId id="362" r:id="rId55"/>
    <p:sldId id="332" r:id="rId56"/>
    <p:sldId id="28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49D2BE-4E8F-4EF6-865F-E8F7A32FB2D4}">
          <p14:sldIdLst>
            <p14:sldId id="290"/>
            <p14:sldId id="291"/>
          </p14:sldIdLst>
        </p14:section>
        <p14:section name="Digital Transformation" id="{F98C750E-C547-493E-AAB4-833A6680C4DC}">
          <p14:sldIdLst>
            <p14:sldId id="292"/>
            <p14:sldId id="305"/>
            <p14:sldId id="355"/>
            <p14:sldId id="343"/>
            <p14:sldId id="344"/>
            <p14:sldId id="345"/>
            <p14:sldId id="363"/>
            <p14:sldId id="364"/>
            <p14:sldId id="365"/>
            <p14:sldId id="366"/>
            <p14:sldId id="369"/>
            <p14:sldId id="367"/>
            <p14:sldId id="368"/>
            <p14:sldId id="347"/>
            <p14:sldId id="356"/>
            <p14:sldId id="357"/>
            <p14:sldId id="392"/>
            <p14:sldId id="358"/>
          </p14:sldIdLst>
        </p14:section>
        <p14:section name="Why You Care" id="{235326B5-6708-422D-AFEB-1C0D7788F336}">
          <p14:sldIdLst/>
        </p14:section>
        <p14:section name="Customer Conversations" id="{BD346EA5-5DDB-4A3E-B5E9-7E4CCA8C88F0}">
          <p14:sldIdLst>
            <p14:sldId id="294"/>
            <p14:sldId id="393"/>
            <p14:sldId id="304"/>
            <p14:sldId id="311"/>
            <p14:sldId id="312"/>
            <p14:sldId id="395"/>
            <p14:sldId id="313"/>
            <p14:sldId id="314"/>
            <p14:sldId id="315"/>
            <p14:sldId id="360"/>
            <p14:sldId id="316"/>
            <p14:sldId id="317"/>
            <p14:sldId id="318"/>
            <p14:sldId id="319"/>
            <p14:sldId id="320"/>
            <p14:sldId id="321"/>
            <p14:sldId id="361"/>
            <p14:sldId id="338"/>
          </p14:sldIdLst>
        </p14:section>
        <p14:section name="How Do We Practice DevOps" id="{382D7CAE-B6AD-4DF1-AE69-E314172258C5}">
          <p14:sldIdLst>
            <p14:sldId id="295"/>
            <p14:sldId id="323"/>
            <p14:sldId id="376"/>
            <p14:sldId id="325"/>
          </p14:sldIdLst>
        </p14:section>
        <p14:section name="Get Started" id="{41088BE8-D5C6-4E4B-8C61-12BFF92260D7}">
          <p14:sldIdLst>
            <p14:sldId id="296"/>
            <p14:sldId id="326"/>
            <p14:sldId id="327"/>
            <p14:sldId id="328"/>
            <p14:sldId id="329"/>
            <p14:sldId id="386"/>
            <p14:sldId id="362"/>
            <p14:sldId id="332"/>
          </p14:sldIdLst>
        </p14:section>
        <p14:section name="Coming Soon" id="{67A4694A-1C61-0847-9E90-1037778D6C93}">
          <p14:sldIdLst/>
        </p14:section>
        <p14:section name="Additional Resources" id="{5BA79BD6-D2F1-4803-A6F8-F63C2C31174E}">
          <p14:sldIdLst>
            <p14:sldId id="28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di Brekke-Hutchings" initials="MB" lastIdx="26" clrIdx="0">
    <p:extLst>
      <p:ext uri="{19B8F6BF-5375-455C-9EA6-DF929625EA0E}">
        <p15:presenceInfo xmlns:p15="http://schemas.microsoft.com/office/powerpoint/2012/main" userId="S0037FFE80A0533F@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68D11"/>
    <a:srgbClr val="0078D7"/>
    <a:srgbClr val="004BBB"/>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293" autoAdjust="0"/>
  </p:normalViewPr>
  <p:slideViewPr>
    <p:cSldViewPr snapToGrid="0">
      <p:cViewPr varScale="1">
        <p:scale>
          <a:sx n="128" d="100"/>
          <a:sy n="128" d="100"/>
        </p:scale>
        <p:origin x="90" y="49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Normalized Cores (Millions)</c:v>
                </c:pt>
              </c:strCache>
            </c:strRef>
          </c:tx>
          <c:spPr>
            <a:solidFill>
              <a:srgbClr val="FFC000"/>
            </a:solidFill>
            <a:ln w="254000" cap="flat" cmpd="sng" algn="ctr">
              <a:solidFill>
                <a:srgbClr val="FFC000"/>
              </a:solidFill>
              <a:prstDash val="solid"/>
            </a:ln>
            <a:effectLst/>
          </c:spPr>
          <c:invertIfNegative val="0"/>
          <c:cat>
            <c:numRef>
              <c:f>Sheet1!$A$2:$A$14</c:f>
              <c:numCache>
                <c:formatCode>mmm\-yy</c:formatCode>
                <c:ptCount val="13"/>
                <c:pt idx="0">
                  <c:v>42736</c:v>
                </c:pt>
                <c:pt idx="1">
                  <c:v>42767</c:v>
                </c:pt>
                <c:pt idx="2">
                  <c:v>42795</c:v>
                </c:pt>
                <c:pt idx="3">
                  <c:v>42826</c:v>
                </c:pt>
                <c:pt idx="4">
                  <c:v>42856</c:v>
                </c:pt>
                <c:pt idx="5">
                  <c:v>42887</c:v>
                </c:pt>
                <c:pt idx="6">
                  <c:v>42917</c:v>
                </c:pt>
                <c:pt idx="7">
                  <c:v>42948</c:v>
                </c:pt>
                <c:pt idx="8">
                  <c:v>42979</c:v>
                </c:pt>
                <c:pt idx="9">
                  <c:v>43009</c:v>
                </c:pt>
                <c:pt idx="10">
                  <c:v>43040</c:v>
                </c:pt>
                <c:pt idx="11">
                  <c:v>43070</c:v>
                </c:pt>
                <c:pt idx="12">
                  <c:v>43101</c:v>
                </c:pt>
              </c:numCache>
            </c:numRef>
          </c:cat>
          <c:val>
            <c:numRef>
              <c:f>Sheet1!$B$2:$B$14</c:f>
              <c:numCache>
                <c:formatCode>General</c:formatCode>
                <c:ptCount val="13"/>
                <c:pt idx="0">
                  <c:v>7.0000000000000007E-2</c:v>
                </c:pt>
                <c:pt idx="1">
                  <c:v>0.2</c:v>
                </c:pt>
                <c:pt idx="2">
                  <c:v>0.32</c:v>
                </c:pt>
                <c:pt idx="3">
                  <c:v>0.54</c:v>
                </c:pt>
                <c:pt idx="4">
                  <c:v>0.96</c:v>
                </c:pt>
                <c:pt idx="5">
                  <c:v>1.28</c:v>
                </c:pt>
                <c:pt idx="6">
                  <c:v>1.59</c:v>
                </c:pt>
                <c:pt idx="7">
                  <c:v>1.85</c:v>
                </c:pt>
                <c:pt idx="8">
                  <c:v>2.1800000000000002</c:v>
                </c:pt>
                <c:pt idx="9">
                  <c:v>2.5</c:v>
                </c:pt>
                <c:pt idx="10">
                  <c:v>2.9</c:v>
                </c:pt>
                <c:pt idx="11">
                  <c:v>3.63</c:v>
                </c:pt>
                <c:pt idx="12">
                  <c:v>3.95</c:v>
                </c:pt>
              </c:numCache>
            </c:numRef>
          </c:val>
          <c:extLst>
            <c:ext xmlns:c16="http://schemas.microsoft.com/office/drawing/2014/chart" uri="{C3380CC4-5D6E-409C-BE32-E72D297353CC}">
              <c16:uniqueId val="{00000000-2253-2846-8EFD-9758174D8EC2}"/>
            </c:ext>
          </c:extLst>
        </c:ser>
        <c:dLbls>
          <c:showLegendKey val="0"/>
          <c:showVal val="0"/>
          <c:showCatName val="0"/>
          <c:showSerName val="0"/>
          <c:showPercent val="0"/>
          <c:showBubbleSize val="0"/>
        </c:dLbls>
        <c:gapWidth val="219"/>
        <c:overlap val="-27"/>
        <c:axId val="483787759"/>
        <c:axId val="495322607"/>
      </c:barChart>
      <c:dateAx>
        <c:axId val="483787759"/>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95322607"/>
        <c:crosses val="autoZero"/>
        <c:auto val="1"/>
        <c:lblOffset val="100"/>
        <c:baseTimeUnit val="months"/>
      </c:dateAx>
      <c:valAx>
        <c:axId val="4953226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83787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1-26T19:17:24.547" idx="7">
    <p:pos x="2649" y="2224"/>
    <p:text>what's the target persona?</p:text>
    <p:extLst>
      <p:ext uri="{C676402C-5697-4E1C-873F-D02D1690AC5C}">
        <p15:threadingInfo xmlns:p15="http://schemas.microsoft.com/office/powerpoint/2012/main" timeZoneBias="0"/>
      </p:ext>
    </p:extLst>
  </p:cm>
  <p:cm authorId="1" dt="2018-01-26T19:19:04.780" idx="8">
    <p:pos x="2649" y="2360"/>
    <p:text>if we're tartegting someone experienced with DevOps -- this is a good startoing point but someone new to DevOps wouldn't know about tgit repos</p:text>
    <p:extLst>
      <p:ext uri="{C676402C-5697-4E1C-873F-D02D1690AC5C}">
        <p15:threadingInfo xmlns:p15="http://schemas.microsoft.com/office/powerpoint/2012/main" timeZoneBias="0">
          <p15:parentCm authorId="1" idx="7"/>
        </p15:threadingInfo>
      </p:ext>
    </p:extLst>
  </p:cm>
  <p:cm authorId="1" dt="2018-01-26T19:19:19.858" idx="9">
    <p:pos x="2649" y="2496"/>
    <p:text>what about the bank that says my data will no longer be in the cloud</p:text>
    <p:extLst>
      <p:ext uri="{C676402C-5697-4E1C-873F-D02D1690AC5C}">
        <p15:threadingInfo xmlns:p15="http://schemas.microsoft.com/office/powerpoint/2012/main" timeZoneBias="0">
          <p15:parentCm authorId="1" idx="7"/>
        </p15:threadingInfo>
      </p:ext>
    </p:extLst>
  </p:cm>
  <p:cm authorId="1" dt="2018-01-26T19:21:01.716" idx="10">
    <p:pos x="2649" y="2632"/>
    <p:text>need to be inclusive of folks with legacy/enterprise</p:text>
    <p:extLst>
      <p:ext uri="{C676402C-5697-4E1C-873F-D02D1690AC5C}">
        <p15:threadingInfo xmlns:p15="http://schemas.microsoft.com/office/powerpoint/2012/main" timeZoneBias="0">
          <p15:parentCm authorId="1" idx="7"/>
        </p15:threadingInfo>
      </p:ext>
    </p:extLst>
  </p:cm>
  <p:cm authorId="1" dt="2018-01-26T19:22:43.980" idx="11">
    <p:pos x="2649" y="2768"/>
    <p:text>bel clearer about personas we're targeting --- have they already experimented - are they on prem</p:text>
    <p:extLst>
      <p:ext uri="{C676402C-5697-4E1C-873F-D02D1690AC5C}">
        <p15:threadingInfo xmlns:p15="http://schemas.microsoft.com/office/powerpoint/2012/main" timeZoneBias="0">
          <p15:parentCm authorId="1" idx="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26T19:28:28.273" idx="13">
    <p:pos x="10" y="10"/>
    <p:text>what's your story around governance and compliance with kubernetes?</p:text>
    <p:extLst>
      <p:ext uri="{C676402C-5697-4E1C-873F-D02D1690AC5C}">
        <p15:threadingInfo xmlns:p15="http://schemas.microsoft.com/office/powerpoint/2012/main" timeZoneBias="0"/>
      </p:ext>
    </p:extLst>
  </p:cm>
  <p:cm authorId="1" dt="2018-01-26T19:28:46.538" idx="14">
    <p:pos x="10" y="146"/>
    <p:text>can you integrate ADFS into kubernetes</p:text>
    <p:extLst>
      <p:ext uri="{C676402C-5697-4E1C-873F-D02D1690AC5C}">
        <p15:threadingInfo xmlns:p15="http://schemas.microsoft.com/office/powerpoint/2012/main" timeZoneBias="0">
          <p15:parentCm authorId="1" idx="13"/>
        </p15:threadingInfo>
      </p:ext>
    </p:extLst>
  </p:cm>
  <p:cm authorId="1" dt="2018-01-26T19:32:41.578" idx="15">
    <p:pos x="10" y="106"/>
    <p:text>f/u with a briefing on how to automate governance</p:text>
    <p:extLst>
      <p:ext uri="{C676402C-5697-4E1C-873F-D02D1690AC5C}">
        <p15:threadingInfo xmlns:p15="http://schemas.microsoft.com/office/powerpoint/2012/main" timeZoneBias="0">
          <p15:parentCm authorId="1" idx="1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1-26T19:39:59.367" idx="16">
    <p:pos x="10" y="10"/>
    <p:text>needs to tie back to BV chain and dev...in order to do DevOps properly you need to uplevel notes into slide.</p:text>
    <p:extLst>
      <p:ext uri="{C676402C-5697-4E1C-873F-D02D1690AC5C}">
        <p15:threadingInfo xmlns:p15="http://schemas.microsoft.com/office/powerpoint/2012/main" timeZoneBias="0"/>
      </p:ext>
    </p:extLst>
  </p:cm>
  <p:cm authorId="1" dt="2018-01-26T19:41:43.414" idx="17">
    <p:pos x="10" y="106"/>
    <p:text>tie back to DevOps narrative (quick iterations, silos, etc)</p:text>
    <p:extLst>
      <p:ext uri="{C676402C-5697-4E1C-873F-D02D1690AC5C}">
        <p15:threadingInfo xmlns:p15="http://schemas.microsoft.com/office/powerpoint/2012/main" timeZoneBias="0">
          <p15:parentCm authorId="1" idx="16"/>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8-01-26T19:46:32.284" idx="19">
    <p:pos x="10" y="10"/>
    <p:text>+Salt if we are working with them</p:text>
    <p:extLst>
      <p:ext uri="{C676402C-5697-4E1C-873F-D02D1690AC5C}">
        <p15:threadingInfo xmlns:p15="http://schemas.microsoft.com/office/powerpoint/2012/main" timeZoneBias="0"/>
      </p:ext>
    </p:extLst>
  </p:cm>
  <p:cm authorId="1" dt="2018-01-26T19:46:53.080" idx="20">
    <p:pos x="10" y="106"/>
    <p:text>puppet/chef always tout the importance of compliance</p:text>
    <p:extLst>
      <p:ext uri="{C676402C-5697-4E1C-873F-D02D1690AC5C}">
        <p15:threadingInfo xmlns:p15="http://schemas.microsoft.com/office/powerpoint/2012/main" timeZoneBias="0">
          <p15:parentCm authorId="1" idx="19"/>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1-26T19:51:14.174" idx="21">
    <p:pos x="10" y="10"/>
    <p:text>ops need a "for dummies" book for VSTS -- they need an education on why it's important</p:text>
    <p:extLst>
      <p:ext uri="{C676402C-5697-4E1C-873F-D02D1690AC5C}">
        <p15:threadingInfo xmlns:p15="http://schemas.microsoft.com/office/powerpoint/2012/main" timeZoneBias="0"/>
      </p:ext>
    </p:extLst>
  </p:cm>
  <p:cm authorId="1" dt="2018-01-26T19:52:42.688" idx="22">
    <p:pos x="10" y="106"/>
    <p:text>(i think this comment might be on the wrong slide)</p:text>
    <p:extLst>
      <p:ext uri="{C676402C-5697-4E1C-873F-D02D1690AC5C}">
        <p15:threadingInfo xmlns:p15="http://schemas.microsoft.com/office/powerpoint/2012/main" timeZoneBias="0">
          <p15:parentCm authorId="1" idx="21"/>
        </p15:threadingInfo>
      </p:ext>
    </p:extLst>
  </p:cm>
  <p:cm authorId="1" dt="2018-01-26T19:54:07.362" idx="23">
    <p:pos x="10" y="202"/>
    <p:text>need to educate analyst on VS vs VSTS</p:text>
    <p:extLst>
      <p:ext uri="{C676402C-5697-4E1C-873F-D02D1690AC5C}">
        <p15:threadingInfo xmlns:p15="http://schemas.microsoft.com/office/powerpoint/2012/main" timeZoneBias="0">
          <p15:parentCm authorId="1" idx="21"/>
        </p15:threadingInfo>
      </p:ext>
    </p:extLst>
  </p:cm>
  <p:cm authorId="1" dt="2018-01-26T19:55:56.485" idx="25">
    <p:pos x="10" y="298"/>
    <p:text>branding an issue --- maybe should call Azure release manager (not VSTS) too closely tied to the VS brand</p:text>
    <p:extLst>
      <p:ext uri="{C676402C-5697-4E1C-873F-D02D1690AC5C}">
        <p15:threadingInfo xmlns:p15="http://schemas.microsoft.com/office/powerpoint/2012/main" timeZoneBias="0">
          <p15:parentCm authorId="1" idx="21"/>
        </p15:threadingInfo>
      </p:ext>
    </p:extLst>
  </p:cm>
  <p:cm authorId="1" dt="2018-01-26T19:56:24.750" idx="26">
    <p:pos x="10" y="394"/>
    <p:text>+slide on safe deployment practice</p:text>
    <p:extLst>
      <p:ext uri="{C676402C-5697-4E1C-873F-D02D1690AC5C}">
        <p15:threadingInfo xmlns:p15="http://schemas.microsoft.com/office/powerpoint/2012/main" timeZoneBias="0">
          <p15:parentCm authorId="1" idx="21"/>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0E026-AAFD-48AB-8A1E-9E08BD076D42}"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F437CC9E-9C67-45B7-9407-33CB534938FE}">
      <dgm:prSet phldrT="[Text]"/>
      <dgm:spPr/>
      <dgm:t>
        <a:bodyPr/>
        <a:lstStyle/>
        <a:p>
          <a:endParaRPr lang="en-US" dirty="0"/>
        </a:p>
      </dgm:t>
    </dgm:pt>
    <dgm:pt modelId="{60EBBDEE-38E3-42D6-BC7D-9CDE581B443B}" type="parTrans" cxnId="{0CAC7A22-BDEA-4ABA-A1AB-185ACCF92C35}">
      <dgm:prSet/>
      <dgm:spPr/>
      <dgm:t>
        <a:bodyPr/>
        <a:lstStyle/>
        <a:p>
          <a:endParaRPr lang="en-US"/>
        </a:p>
      </dgm:t>
    </dgm:pt>
    <dgm:pt modelId="{88861B9A-D5DA-42C8-B1BA-C178065AB555}" type="sibTrans" cxnId="{0CAC7A22-BDEA-4ABA-A1AB-185ACCF92C35}">
      <dgm:prSet/>
      <dgm:spPr/>
      <dgm:t>
        <a:bodyPr/>
        <a:lstStyle/>
        <a:p>
          <a:endParaRPr lang="en-US"/>
        </a:p>
      </dgm:t>
    </dgm:pt>
    <dgm:pt modelId="{900879FA-E851-4C75-AC05-1A08DA57E210}">
      <dgm:prSet phldrT="[Text]"/>
      <dgm:spPr/>
      <dgm:t>
        <a:bodyPr/>
        <a:lstStyle/>
        <a:p>
          <a:endParaRPr lang="en-US" dirty="0"/>
        </a:p>
      </dgm:t>
    </dgm:pt>
    <dgm:pt modelId="{71B6039C-0E49-490A-A48B-5CD636704DBA}" type="parTrans" cxnId="{CD4F20CA-5799-412A-AF75-B97A2211B22E}">
      <dgm:prSet/>
      <dgm:spPr/>
      <dgm:t>
        <a:bodyPr/>
        <a:lstStyle/>
        <a:p>
          <a:endParaRPr lang="en-US"/>
        </a:p>
      </dgm:t>
    </dgm:pt>
    <dgm:pt modelId="{ADE38766-1AFE-4010-A19B-16973CE29050}" type="sibTrans" cxnId="{CD4F20CA-5799-412A-AF75-B97A2211B22E}">
      <dgm:prSet/>
      <dgm:spPr/>
      <dgm:t>
        <a:bodyPr/>
        <a:lstStyle/>
        <a:p>
          <a:endParaRPr lang="en-US"/>
        </a:p>
      </dgm:t>
    </dgm:pt>
    <dgm:pt modelId="{62C0DB39-498B-462C-99D9-70D6BD71A892}" type="pres">
      <dgm:prSet presAssocID="{7F90E026-AAFD-48AB-8A1E-9E08BD076D42}" presName="Name0" presStyleCnt="0">
        <dgm:presLayoutVars>
          <dgm:chMax val="7"/>
          <dgm:dir/>
          <dgm:resizeHandles val="exact"/>
        </dgm:presLayoutVars>
      </dgm:prSet>
      <dgm:spPr/>
    </dgm:pt>
    <dgm:pt modelId="{E32BFF1F-C736-4493-83B2-7A06D15A1E41}" type="pres">
      <dgm:prSet presAssocID="{7F90E026-AAFD-48AB-8A1E-9E08BD076D42}" presName="ellipse1" presStyleLbl="vennNode1" presStyleIdx="0" presStyleCnt="2" custScaleX="160405" custScaleY="160405" custLinFactNeighborX="-7857" custLinFactNeighborY="33347">
        <dgm:presLayoutVars>
          <dgm:bulletEnabled val="1"/>
        </dgm:presLayoutVars>
      </dgm:prSet>
      <dgm:spPr/>
    </dgm:pt>
    <dgm:pt modelId="{04E9E8AE-0720-40BD-AD62-E7FDDDCCC1FD}" type="pres">
      <dgm:prSet presAssocID="{7F90E026-AAFD-48AB-8A1E-9E08BD076D42}" presName="ellipse2" presStyleLbl="vennNode1" presStyleIdx="1" presStyleCnt="2" custScaleX="160405" custScaleY="160405" custLinFactNeighborX="-15206" custLinFactNeighborY="-33347">
        <dgm:presLayoutVars>
          <dgm:bulletEnabled val="1"/>
        </dgm:presLayoutVars>
      </dgm:prSet>
      <dgm:spPr/>
    </dgm:pt>
  </dgm:ptLst>
  <dgm:cxnLst>
    <dgm:cxn modelId="{9E0F2502-E827-4AC2-8BD4-49A908D9A1AE}" type="presOf" srcId="{F437CC9E-9C67-45B7-9407-33CB534938FE}" destId="{E32BFF1F-C736-4493-83B2-7A06D15A1E41}" srcOrd="0" destOrd="0" presId="urn:microsoft.com/office/officeart/2005/8/layout/rings+Icon"/>
    <dgm:cxn modelId="{0CAC7A22-BDEA-4ABA-A1AB-185ACCF92C35}" srcId="{7F90E026-AAFD-48AB-8A1E-9E08BD076D42}" destId="{F437CC9E-9C67-45B7-9407-33CB534938FE}" srcOrd="0" destOrd="0" parTransId="{60EBBDEE-38E3-42D6-BC7D-9CDE581B443B}" sibTransId="{88861B9A-D5DA-42C8-B1BA-C178065AB555}"/>
    <dgm:cxn modelId="{2414EB81-DEF2-418B-AE9B-94202B914BCA}" type="presOf" srcId="{900879FA-E851-4C75-AC05-1A08DA57E210}" destId="{04E9E8AE-0720-40BD-AD62-E7FDDDCCC1FD}" srcOrd="0" destOrd="0" presId="urn:microsoft.com/office/officeart/2005/8/layout/rings+Icon"/>
    <dgm:cxn modelId="{0046AD8E-948C-4AD8-9C16-9A961E16027E}" type="presOf" srcId="{7F90E026-AAFD-48AB-8A1E-9E08BD076D42}" destId="{62C0DB39-498B-462C-99D9-70D6BD71A892}" srcOrd="0" destOrd="0" presId="urn:microsoft.com/office/officeart/2005/8/layout/rings+Icon"/>
    <dgm:cxn modelId="{CD4F20CA-5799-412A-AF75-B97A2211B22E}" srcId="{7F90E026-AAFD-48AB-8A1E-9E08BD076D42}" destId="{900879FA-E851-4C75-AC05-1A08DA57E210}" srcOrd="1" destOrd="0" parTransId="{71B6039C-0E49-490A-A48B-5CD636704DBA}" sibTransId="{ADE38766-1AFE-4010-A19B-16973CE29050}"/>
    <dgm:cxn modelId="{799208CC-6557-4F92-9752-C365CE58FADB}" type="presParOf" srcId="{62C0DB39-498B-462C-99D9-70D6BD71A892}" destId="{E32BFF1F-C736-4493-83B2-7A06D15A1E41}" srcOrd="0" destOrd="0" presId="urn:microsoft.com/office/officeart/2005/8/layout/rings+Icon"/>
    <dgm:cxn modelId="{43F49E91-62B2-46E9-90F7-5863BBFD0CF4}" type="presParOf" srcId="{62C0DB39-498B-462C-99D9-70D6BD71A892}" destId="{04E9E8AE-0720-40BD-AD62-E7FDDDCCC1FD}" srcOrd="1"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1_5" csCatId="accent1" phldr="1"/>
      <dgm:spPr/>
      <dgm:t>
        <a:bodyPr/>
        <a:lstStyle/>
        <a:p>
          <a:endParaRPr lang="en-US"/>
        </a:p>
      </dgm:t>
    </dgm:pt>
    <dgm:pt modelId="{DE763067-4C05-4F92-9D32-1B944DF774CC}">
      <dgm:prSet phldrT="[Text]"/>
      <dgm:spPr/>
      <dgm:t>
        <a:bodyPr/>
        <a:lstStyle/>
        <a:p>
          <a:r>
            <a:rPr lang="en-GB"/>
            <a:t>Customer Focused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dgm:t>
        <a:bodyPr/>
        <a:lstStyle/>
        <a:p>
          <a:endParaRPr lang="en-US"/>
        </a:p>
      </dgm:t>
    </dgm:pt>
    <dgm:pt modelId="{D8D80B6D-64B2-461A-9EC9-E728BCC1633F}">
      <dgm:prSet phldrT="[Text]"/>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dgm:t>
        <a:bodyPr/>
        <a:lstStyle/>
        <a:p>
          <a:r>
            <a:rPr lang="en-GB"/>
            <a:t>Infrastructure as Flexible Resource</a:t>
          </a:r>
          <a:endParaRPr lang="en-US"/>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C737E6-6866-4D6D-A7B9-90A7DF06E035}" type="doc">
      <dgm:prSet loTypeId="urn:microsoft.com/office/officeart/2005/8/layout/hProcess9" loCatId="process" qsTypeId="urn:microsoft.com/office/officeart/2005/8/quickstyle/simple1" qsCatId="simple" csTypeId="urn:microsoft.com/office/officeart/2005/8/colors/accent1_2" csCatId="accent1" phldr="1"/>
      <dgm:spPr/>
    </dgm:pt>
    <dgm:pt modelId="{0590DACA-CDED-46E1-A96B-3AF9E7EEBE9C}">
      <dgm:prSet phldrT="[Text]"/>
      <dgm:spPr/>
      <dgm:t>
        <a:bodyPr/>
        <a:lstStyle/>
        <a:p>
          <a:r>
            <a:rPr lang="en-US"/>
            <a:t>Customer sets up a new VSTS account</a:t>
          </a:r>
        </a:p>
      </dgm:t>
    </dgm:pt>
    <dgm:pt modelId="{D4673EB2-D30E-4F1F-B736-8A4F17EFF0BB}" type="parTrans" cxnId="{320D19F1-C91F-49E3-977F-E876C5862CC6}">
      <dgm:prSet/>
      <dgm:spPr/>
      <dgm:t>
        <a:bodyPr/>
        <a:lstStyle/>
        <a:p>
          <a:endParaRPr lang="en-US"/>
        </a:p>
      </dgm:t>
    </dgm:pt>
    <dgm:pt modelId="{C9D2DCF2-E8E6-4739-923E-43045AED9413}" type="sibTrans" cxnId="{320D19F1-C91F-49E3-977F-E876C5862CC6}">
      <dgm:prSet/>
      <dgm:spPr/>
      <dgm:t>
        <a:bodyPr/>
        <a:lstStyle/>
        <a:p>
          <a:endParaRPr lang="en-US"/>
        </a:p>
      </dgm:t>
    </dgm:pt>
    <dgm:pt modelId="{0920E9E2-47E2-4410-84D3-42BF08F7EC61}">
      <dgm:prSet phldrT="[Text]"/>
      <dgm:spPr/>
      <dgm:t>
        <a:bodyPr/>
        <a:lstStyle/>
        <a:p>
          <a:r>
            <a:rPr lang="en-US"/>
            <a:t>Customer buys more via the Visual Studio Marketplace</a:t>
          </a:r>
        </a:p>
      </dgm:t>
    </dgm:pt>
    <dgm:pt modelId="{9F1681FB-AA1A-4049-AABD-36646C275CB8}" type="parTrans" cxnId="{982E06F9-EA4F-4D20-9BA1-F7677A2EBC4B}">
      <dgm:prSet/>
      <dgm:spPr/>
      <dgm:t>
        <a:bodyPr/>
        <a:lstStyle/>
        <a:p>
          <a:endParaRPr lang="en-US"/>
        </a:p>
      </dgm:t>
    </dgm:pt>
    <dgm:pt modelId="{8DE5CA01-31FF-452A-BD21-D412F1BD6A41}" type="sibTrans" cxnId="{982E06F9-EA4F-4D20-9BA1-F7677A2EBC4B}">
      <dgm:prSet/>
      <dgm:spPr/>
      <dgm:t>
        <a:bodyPr/>
        <a:lstStyle/>
        <a:p>
          <a:endParaRPr lang="en-US"/>
        </a:p>
      </dgm:t>
    </dgm:pt>
    <dgm:pt modelId="{B69CAC73-DF06-47E4-A2D8-66EDA35473E4}">
      <dgm:prSet phldrT="[Text]"/>
      <dgm:spPr/>
      <dgm:t>
        <a:bodyPr/>
        <a:lstStyle/>
        <a:p>
          <a:r>
            <a:rPr lang="en-US"/>
            <a:t>No credit card or Azure subscription required</a:t>
          </a:r>
        </a:p>
      </dgm:t>
    </dgm:pt>
    <dgm:pt modelId="{EC13D1BE-7690-4F5D-B5D4-8341CEB3AB03}" type="parTrans" cxnId="{42B6BE6B-12AE-4F5D-A777-6F68C5FC2D23}">
      <dgm:prSet/>
      <dgm:spPr/>
      <dgm:t>
        <a:bodyPr/>
        <a:lstStyle/>
        <a:p>
          <a:endParaRPr lang="en-US"/>
        </a:p>
      </dgm:t>
    </dgm:pt>
    <dgm:pt modelId="{F3F8E1B3-D7E5-4B91-9A91-12C99EACA3A4}" type="sibTrans" cxnId="{42B6BE6B-12AE-4F5D-A777-6F68C5FC2D23}">
      <dgm:prSet/>
      <dgm:spPr/>
      <dgm:t>
        <a:bodyPr/>
        <a:lstStyle/>
        <a:p>
          <a:endParaRPr lang="en-US"/>
        </a:p>
      </dgm:t>
    </dgm:pt>
    <dgm:pt modelId="{90961F41-64C9-42BD-A6FA-C12200A1F6D3}">
      <dgm:prSet phldrT="[Text]"/>
      <dgm:spPr/>
      <dgm:t>
        <a:bodyPr/>
        <a:lstStyle/>
        <a:p>
          <a:r>
            <a:rPr lang="en-US"/>
            <a:t>Includes default free tier of service</a:t>
          </a:r>
        </a:p>
      </dgm:t>
    </dgm:pt>
    <dgm:pt modelId="{1E8DB7A4-9BF4-4D3A-91F3-465D3D158F10}" type="parTrans" cxnId="{2FC1D2CC-348E-45E4-AE17-5E8F561F1C2E}">
      <dgm:prSet/>
      <dgm:spPr/>
      <dgm:t>
        <a:bodyPr/>
        <a:lstStyle/>
        <a:p>
          <a:endParaRPr lang="en-US"/>
        </a:p>
      </dgm:t>
    </dgm:pt>
    <dgm:pt modelId="{84C8CE32-6735-49B4-A0FA-602C37C05EDC}" type="sibTrans" cxnId="{2FC1D2CC-348E-45E4-AE17-5E8F561F1C2E}">
      <dgm:prSet/>
      <dgm:spPr/>
      <dgm:t>
        <a:bodyPr/>
        <a:lstStyle/>
        <a:p>
          <a:endParaRPr lang="en-US"/>
        </a:p>
      </dgm:t>
    </dgm:pt>
    <dgm:pt modelId="{FC432F92-D3C6-435F-BD1A-CB28455C2D73}">
      <dgm:prSet phldrT="[Text]"/>
      <dgm:spPr/>
      <dgm:t>
        <a:bodyPr/>
        <a:lstStyle/>
        <a:p>
          <a:r>
            <a:rPr lang="en-US"/>
            <a:t>Uses Azure Monetary Commitment for EA customers</a:t>
          </a:r>
        </a:p>
      </dgm:t>
    </dgm:pt>
    <dgm:pt modelId="{9462CCC9-3FBE-455D-A15F-619D488CC8F1}" type="parTrans" cxnId="{75FE7F15-AA70-495B-B90C-CECFFC46677B}">
      <dgm:prSet/>
      <dgm:spPr/>
      <dgm:t>
        <a:bodyPr/>
        <a:lstStyle/>
        <a:p>
          <a:endParaRPr lang="en-US"/>
        </a:p>
      </dgm:t>
    </dgm:pt>
    <dgm:pt modelId="{6DB8DC2B-D4D9-47FC-ADE3-509FCC766A11}" type="sibTrans" cxnId="{75FE7F15-AA70-495B-B90C-CECFFC46677B}">
      <dgm:prSet/>
      <dgm:spPr/>
      <dgm:t>
        <a:bodyPr/>
        <a:lstStyle/>
        <a:p>
          <a:endParaRPr lang="en-US"/>
        </a:p>
      </dgm:t>
    </dgm:pt>
    <dgm:pt modelId="{FAD4A224-2F64-4B23-B129-5E526EF5CC30}">
      <dgm:prSet phldrT="[Text]"/>
      <dgm:spPr/>
      <dgm:t>
        <a:bodyPr/>
        <a:lstStyle/>
        <a:p>
          <a:r>
            <a:rPr lang="en-US"/>
            <a:t>Customer adds users to their team within VSTS Users hub</a:t>
          </a:r>
        </a:p>
      </dgm:t>
    </dgm:pt>
    <dgm:pt modelId="{6B5F6D31-3479-40F0-9064-2E272D00D633}" type="parTrans" cxnId="{9B750062-0086-4118-B217-4CB2E47A879A}">
      <dgm:prSet/>
      <dgm:spPr/>
      <dgm:t>
        <a:bodyPr/>
        <a:lstStyle/>
        <a:p>
          <a:endParaRPr lang="en-US"/>
        </a:p>
      </dgm:t>
    </dgm:pt>
    <dgm:pt modelId="{5D1D98D4-5C12-4ECB-A508-B2D8E39B5185}" type="sibTrans" cxnId="{9B750062-0086-4118-B217-4CB2E47A879A}">
      <dgm:prSet/>
      <dgm:spPr/>
      <dgm:t>
        <a:bodyPr/>
        <a:lstStyle/>
        <a:p>
          <a:endParaRPr lang="en-US"/>
        </a:p>
      </dgm:t>
    </dgm:pt>
    <dgm:pt modelId="{816BF912-AB49-4A92-BCCD-329805B769F8}">
      <dgm:prSet phldrT="[Text]"/>
      <dgm:spPr/>
      <dgm:t>
        <a:bodyPr/>
        <a:lstStyle/>
        <a:p>
          <a:r>
            <a:rPr lang="en-US"/>
            <a:t>Select an Azure subscription for billing: Direct/PAYG, EA, CSP, Open, etc.—they all work</a:t>
          </a:r>
        </a:p>
      </dgm:t>
    </dgm:pt>
    <dgm:pt modelId="{D760E338-5A24-436A-9078-BA083314534A}" type="parTrans" cxnId="{4019CAFF-56C6-4F3F-97D3-223C524D696D}">
      <dgm:prSet/>
      <dgm:spPr/>
      <dgm:t>
        <a:bodyPr/>
        <a:lstStyle/>
        <a:p>
          <a:endParaRPr lang="en-US"/>
        </a:p>
      </dgm:t>
    </dgm:pt>
    <dgm:pt modelId="{33792E1E-D71D-439D-88BA-61E188344697}" type="sibTrans" cxnId="{4019CAFF-56C6-4F3F-97D3-223C524D696D}">
      <dgm:prSet/>
      <dgm:spPr/>
      <dgm:t>
        <a:bodyPr/>
        <a:lstStyle/>
        <a:p>
          <a:endParaRPr lang="en-US"/>
        </a:p>
      </dgm:t>
    </dgm:pt>
    <dgm:pt modelId="{3455C3F4-F202-4967-BB9F-E5D103EDF469}">
      <dgm:prSet phldrT="[Text]"/>
      <dgm:spPr/>
      <dgm:t>
        <a:bodyPr/>
        <a:lstStyle/>
        <a:p>
          <a:r>
            <a:rPr lang="en-US"/>
            <a:t>Counts as ACR</a:t>
          </a:r>
        </a:p>
      </dgm:t>
    </dgm:pt>
    <dgm:pt modelId="{DF8A6592-C7F0-46CD-9C99-07B5C9E93BDD}" type="parTrans" cxnId="{D38E4E78-4A64-4DB5-BEBA-DAEC6FE80A7D}">
      <dgm:prSet/>
      <dgm:spPr/>
      <dgm:t>
        <a:bodyPr/>
        <a:lstStyle/>
        <a:p>
          <a:endParaRPr lang="en-US"/>
        </a:p>
      </dgm:t>
    </dgm:pt>
    <dgm:pt modelId="{D3028D14-5C70-4204-802F-AFE36CB04AFE}" type="sibTrans" cxnId="{D38E4E78-4A64-4DB5-BEBA-DAEC6FE80A7D}">
      <dgm:prSet/>
      <dgm:spPr/>
      <dgm:t>
        <a:bodyPr/>
        <a:lstStyle/>
        <a:p>
          <a:endParaRPr lang="en-US"/>
        </a:p>
      </dgm:t>
    </dgm:pt>
    <dgm:pt modelId="{D8FC5D11-DD5B-4DB2-B734-4D6EB76F96A7}">
      <dgm:prSet phldrT="[Text]"/>
      <dgm:spPr/>
      <dgm:t>
        <a:bodyPr/>
        <a:lstStyle/>
        <a:p>
          <a:r>
            <a:rPr lang="en-US"/>
            <a:t>Ongoing charges are for the full month</a:t>
          </a:r>
        </a:p>
      </dgm:t>
    </dgm:pt>
    <dgm:pt modelId="{72F0948A-88D8-40DE-9026-E23691CE6D6F}" type="parTrans" cxnId="{6044A5E0-DBAF-437E-A70A-5EDF59D079D7}">
      <dgm:prSet/>
      <dgm:spPr/>
      <dgm:t>
        <a:bodyPr/>
        <a:lstStyle/>
        <a:p>
          <a:endParaRPr lang="en-US"/>
        </a:p>
      </dgm:t>
    </dgm:pt>
    <dgm:pt modelId="{FA8CC133-F8DF-4AD3-8BC3-29DCD24698F2}" type="sibTrans" cxnId="{6044A5E0-DBAF-437E-A70A-5EDF59D079D7}">
      <dgm:prSet/>
      <dgm:spPr/>
      <dgm:t>
        <a:bodyPr/>
        <a:lstStyle/>
        <a:p>
          <a:endParaRPr lang="en-US"/>
        </a:p>
      </dgm:t>
    </dgm:pt>
    <dgm:pt modelId="{B7264434-6F4A-44EF-BD90-4130C9AA3E64}">
      <dgm:prSet phldrT="[Text]"/>
      <dgm:spPr/>
      <dgm:t>
        <a:bodyPr/>
        <a:lstStyle/>
        <a:p>
          <a:r>
            <a:rPr lang="en-US"/>
            <a:t>Charges appear on monthly Azure bill</a:t>
          </a:r>
        </a:p>
      </dgm:t>
    </dgm:pt>
    <dgm:pt modelId="{B9721311-E10F-4F63-912C-B27DC746AA17}" type="parTrans" cxnId="{74CBF8DA-8141-4B88-8E61-8BF4A9121A37}">
      <dgm:prSet/>
      <dgm:spPr/>
      <dgm:t>
        <a:bodyPr/>
        <a:lstStyle/>
        <a:p>
          <a:endParaRPr lang="en-US"/>
        </a:p>
      </dgm:t>
    </dgm:pt>
    <dgm:pt modelId="{D4F21487-1E72-46FF-8227-AE05B5F6B245}" type="sibTrans" cxnId="{74CBF8DA-8141-4B88-8E61-8BF4A9121A37}">
      <dgm:prSet/>
      <dgm:spPr/>
      <dgm:t>
        <a:bodyPr/>
        <a:lstStyle/>
        <a:p>
          <a:endParaRPr lang="en-US"/>
        </a:p>
      </dgm:t>
    </dgm:pt>
    <dgm:pt modelId="{4CF19AF5-5CDE-4C3B-9377-9287CB872DBD}">
      <dgm:prSet phldrT="[Text]"/>
      <dgm:spPr/>
      <dgm:t>
        <a:bodyPr/>
        <a:lstStyle/>
        <a:p>
          <a:r>
            <a:rPr lang="en-US"/>
            <a:t>Can add users up to the free + paid limit, based on what they purchased</a:t>
          </a:r>
        </a:p>
      </dgm:t>
    </dgm:pt>
    <dgm:pt modelId="{7937DB82-13E3-4E75-83E3-002887BC9F61}" type="parTrans" cxnId="{A8682294-6645-4AD6-95F9-99EC00CB7D56}">
      <dgm:prSet/>
      <dgm:spPr/>
      <dgm:t>
        <a:bodyPr/>
        <a:lstStyle/>
        <a:p>
          <a:endParaRPr lang="en-US"/>
        </a:p>
      </dgm:t>
    </dgm:pt>
    <dgm:pt modelId="{7FC64117-8EFC-4FC4-98F3-B589DA5BEC7F}" type="sibTrans" cxnId="{A8682294-6645-4AD6-95F9-99EC00CB7D56}">
      <dgm:prSet/>
      <dgm:spPr/>
      <dgm:t>
        <a:bodyPr/>
        <a:lstStyle/>
        <a:p>
          <a:endParaRPr lang="en-US"/>
        </a:p>
      </dgm:t>
    </dgm:pt>
    <dgm:pt modelId="{8F51869B-5FAE-48BB-9309-7BC1F494D06B}">
      <dgm:prSet phldrT="[Text]"/>
      <dgm:spPr/>
      <dgm:t>
        <a:bodyPr/>
        <a:lstStyle/>
        <a:p>
          <a:r>
            <a:rPr lang="en-US"/>
            <a:t>Charges are prorated during the 1</a:t>
          </a:r>
          <a:r>
            <a:rPr lang="en-US" baseline="30000"/>
            <a:t>st</a:t>
          </a:r>
          <a:r>
            <a:rPr lang="en-US"/>
            <a:t> month</a:t>
          </a:r>
        </a:p>
      </dgm:t>
    </dgm:pt>
    <dgm:pt modelId="{9DADB634-F89C-4930-A0A5-942724563EF0}" type="parTrans" cxnId="{2088F46D-485F-48BB-8B57-14E7E30FD32B}">
      <dgm:prSet/>
      <dgm:spPr/>
      <dgm:t>
        <a:bodyPr/>
        <a:lstStyle/>
        <a:p>
          <a:endParaRPr lang="en-US"/>
        </a:p>
      </dgm:t>
    </dgm:pt>
    <dgm:pt modelId="{A0CB20AF-4CC7-41D1-A80A-F42CC955962B}" type="sibTrans" cxnId="{2088F46D-485F-48BB-8B57-14E7E30FD32B}">
      <dgm:prSet/>
      <dgm:spPr/>
      <dgm:t>
        <a:bodyPr/>
        <a:lstStyle/>
        <a:p>
          <a:endParaRPr lang="en-US"/>
        </a:p>
      </dgm:t>
    </dgm:pt>
    <dgm:pt modelId="{FD501351-5289-4709-9808-F9036CA19C85}" type="pres">
      <dgm:prSet presAssocID="{A9C737E6-6866-4D6D-A7B9-90A7DF06E035}" presName="CompostProcess" presStyleCnt="0">
        <dgm:presLayoutVars>
          <dgm:dir/>
          <dgm:resizeHandles val="exact"/>
        </dgm:presLayoutVars>
      </dgm:prSet>
      <dgm:spPr/>
    </dgm:pt>
    <dgm:pt modelId="{55DBFC89-249D-4A8C-B0C7-35619A215024}" type="pres">
      <dgm:prSet presAssocID="{A9C737E6-6866-4D6D-A7B9-90A7DF06E035}" presName="arrow" presStyleLbl="bgShp" presStyleIdx="0" presStyleCnt="1"/>
      <dgm:spPr/>
    </dgm:pt>
    <dgm:pt modelId="{8DB3683D-1B24-4589-AAB3-93EA614FFB2D}" type="pres">
      <dgm:prSet presAssocID="{A9C737E6-6866-4D6D-A7B9-90A7DF06E035}" presName="linearProcess" presStyleCnt="0"/>
      <dgm:spPr/>
    </dgm:pt>
    <dgm:pt modelId="{EC6D8A08-1857-496C-897E-DEE66EC03F2D}" type="pres">
      <dgm:prSet presAssocID="{0590DACA-CDED-46E1-A96B-3AF9E7EEBE9C}" presName="textNode" presStyleLbl="node1" presStyleIdx="0" presStyleCnt="4">
        <dgm:presLayoutVars>
          <dgm:bulletEnabled val="1"/>
        </dgm:presLayoutVars>
      </dgm:prSet>
      <dgm:spPr/>
    </dgm:pt>
    <dgm:pt modelId="{86ED6E36-237E-4538-BAA9-511F7CDE5692}" type="pres">
      <dgm:prSet presAssocID="{C9D2DCF2-E8E6-4739-923E-43045AED9413}" presName="sibTrans" presStyleCnt="0"/>
      <dgm:spPr/>
    </dgm:pt>
    <dgm:pt modelId="{C1602E70-B9A3-481D-B529-C65FEFAC2A04}" type="pres">
      <dgm:prSet presAssocID="{0920E9E2-47E2-4410-84D3-42BF08F7EC61}" presName="textNode" presStyleLbl="node1" presStyleIdx="1" presStyleCnt="4">
        <dgm:presLayoutVars>
          <dgm:bulletEnabled val="1"/>
        </dgm:presLayoutVars>
      </dgm:prSet>
      <dgm:spPr/>
    </dgm:pt>
    <dgm:pt modelId="{F44D743E-33EF-4E9E-A7E0-679EB571D18D}" type="pres">
      <dgm:prSet presAssocID="{8DE5CA01-31FF-452A-BD21-D412F1BD6A41}" presName="sibTrans" presStyleCnt="0"/>
      <dgm:spPr/>
    </dgm:pt>
    <dgm:pt modelId="{4AFDFE13-39FA-4C75-852E-21BFF44718A5}" type="pres">
      <dgm:prSet presAssocID="{FAD4A224-2F64-4B23-B129-5E526EF5CC30}" presName="textNode" presStyleLbl="node1" presStyleIdx="2" presStyleCnt="4">
        <dgm:presLayoutVars>
          <dgm:bulletEnabled val="1"/>
        </dgm:presLayoutVars>
      </dgm:prSet>
      <dgm:spPr/>
    </dgm:pt>
    <dgm:pt modelId="{4A100FAF-4BFF-44EE-A458-6E6C81ACB73D}" type="pres">
      <dgm:prSet presAssocID="{5D1D98D4-5C12-4ECB-A508-B2D8E39B5185}" presName="sibTrans" presStyleCnt="0"/>
      <dgm:spPr/>
    </dgm:pt>
    <dgm:pt modelId="{331EBE4F-75E8-4BAF-9138-815AD5CB57AD}" type="pres">
      <dgm:prSet presAssocID="{B7264434-6F4A-44EF-BD90-4130C9AA3E64}" presName="textNode" presStyleLbl="node1" presStyleIdx="3" presStyleCnt="4">
        <dgm:presLayoutVars>
          <dgm:bulletEnabled val="1"/>
        </dgm:presLayoutVars>
      </dgm:prSet>
      <dgm:spPr/>
    </dgm:pt>
  </dgm:ptLst>
  <dgm:cxnLst>
    <dgm:cxn modelId="{61089401-435E-4AB4-8E72-725BC048C6E2}" type="presOf" srcId="{A9C737E6-6866-4D6D-A7B9-90A7DF06E035}" destId="{FD501351-5289-4709-9808-F9036CA19C85}" srcOrd="0" destOrd="0" presId="urn:microsoft.com/office/officeart/2005/8/layout/hProcess9"/>
    <dgm:cxn modelId="{58969F0D-5356-4DE4-B7F6-50A345446055}" type="presOf" srcId="{D8FC5D11-DD5B-4DB2-B734-4D6EB76F96A7}" destId="{C1602E70-B9A3-481D-B529-C65FEFAC2A04}" srcOrd="0" destOrd="3" presId="urn:microsoft.com/office/officeart/2005/8/layout/hProcess9"/>
    <dgm:cxn modelId="{8848FF13-7C63-410D-85D6-3BBD412EA512}" type="presOf" srcId="{B7264434-6F4A-44EF-BD90-4130C9AA3E64}" destId="{331EBE4F-75E8-4BAF-9138-815AD5CB57AD}" srcOrd="0" destOrd="0" presId="urn:microsoft.com/office/officeart/2005/8/layout/hProcess9"/>
    <dgm:cxn modelId="{75FE7F15-AA70-495B-B90C-CECFFC46677B}" srcId="{B7264434-6F4A-44EF-BD90-4130C9AA3E64}" destId="{FC432F92-D3C6-435F-BD1A-CB28455C2D73}" srcOrd="0" destOrd="0" parTransId="{9462CCC9-3FBE-455D-A15F-619D488CC8F1}" sibTransId="{6DB8DC2B-D4D9-47FC-ADE3-509FCC766A11}"/>
    <dgm:cxn modelId="{857D2928-DCCC-4CB1-A586-2ACD960F8CA1}" type="presOf" srcId="{FAD4A224-2F64-4B23-B129-5E526EF5CC30}" destId="{4AFDFE13-39FA-4C75-852E-21BFF44718A5}" srcOrd="0" destOrd="0" presId="urn:microsoft.com/office/officeart/2005/8/layout/hProcess9"/>
    <dgm:cxn modelId="{E81CFA41-B74A-4146-ACF5-C17EF4A4FBE2}" type="presOf" srcId="{816BF912-AB49-4A92-BCCD-329805B769F8}" destId="{C1602E70-B9A3-481D-B529-C65FEFAC2A04}" srcOrd="0" destOrd="1" presId="urn:microsoft.com/office/officeart/2005/8/layout/hProcess9"/>
    <dgm:cxn modelId="{9B750062-0086-4118-B217-4CB2E47A879A}" srcId="{A9C737E6-6866-4D6D-A7B9-90A7DF06E035}" destId="{FAD4A224-2F64-4B23-B129-5E526EF5CC30}" srcOrd="2" destOrd="0" parTransId="{6B5F6D31-3479-40F0-9064-2E272D00D633}" sibTransId="{5D1D98D4-5C12-4ECB-A508-B2D8E39B5185}"/>
    <dgm:cxn modelId="{3BDD4A64-858C-454F-A750-71AAA7655F2F}" type="presOf" srcId="{B69CAC73-DF06-47E4-A2D8-66EDA35473E4}" destId="{EC6D8A08-1857-496C-897E-DEE66EC03F2D}" srcOrd="0" destOrd="1" presId="urn:microsoft.com/office/officeart/2005/8/layout/hProcess9"/>
    <dgm:cxn modelId="{CC4C944A-97DE-4B81-B800-D56F7478FC93}" type="presOf" srcId="{3455C3F4-F202-4967-BB9F-E5D103EDF469}" destId="{331EBE4F-75E8-4BAF-9138-815AD5CB57AD}" srcOrd="0" destOrd="2" presId="urn:microsoft.com/office/officeart/2005/8/layout/hProcess9"/>
    <dgm:cxn modelId="{42B6BE6B-12AE-4F5D-A777-6F68C5FC2D23}" srcId="{0590DACA-CDED-46E1-A96B-3AF9E7EEBE9C}" destId="{B69CAC73-DF06-47E4-A2D8-66EDA35473E4}" srcOrd="0" destOrd="0" parTransId="{EC13D1BE-7690-4F5D-B5D4-8341CEB3AB03}" sibTransId="{F3F8E1B3-D7E5-4B91-9A91-12C99EACA3A4}"/>
    <dgm:cxn modelId="{2088F46D-485F-48BB-8B57-14E7E30FD32B}" srcId="{0920E9E2-47E2-4410-84D3-42BF08F7EC61}" destId="{8F51869B-5FAE-48BB-9309-7BC1F494D06B}" srcOrd="1" destOrd="0" parTransId="{9DADB634-F89C-4930-A0A5-942724563EF0}" sibTransId="{A0CB20AF-4CC7-41D1-A80A-F42CC955962B}"/>
    <dgm:cxn modelId="{3FEC4D4E-51EA-4F45-A3DC-34E8221FB2B9}" type="presOf" srcId="{0590DACA-CDED-46E1-A96B-3AF9E7EEBE9C}" destId="{EC6D8A08-1857-496C-897E-DEE66EC03F2D}" srcOrd="0" destOrd="0" presId="urn:microsoft.com/office/officeart/2005/8/layout/hProcess9"/>
    <dgm:cxn modelId="{E806936F-5F3F-4DC7-B84D-D145A144B08D}" type="presOf" srcId="{0920E9E2-47E2-4410-84D3-42BF08F7EC61}" destId="{C1602E70-B9A3-481D-B529-C65FEFAC2A04}" srcOrd="0" destOrd="0" presId="urn:microsoft.com/office/officeart/2005/8/layout/hProcess9"/>
    <dgm:cxn modelId="{B6712252-8259-4F7F-8256-1350464B489D}" type="presOf" srcId="{4CF19AF5-5CDE-4C3B-9377-9287CB872DBD}" destId="{4AFDFE13-39FA-4C75-852E-21BFF44718A5}" srcOrd="0" destOrd="1" presId="urn:microsoft.com/office/officeart/2005/8/layout/hProcess9"/>
    <dgm:cxn modelId="{D38E4E78-4A64-4DB5-BEBA-DAEC6FE80A7D}" srcId="{B7264434-6F4A-44EF-BD90-4130C9AA3E64}" destId="{3455C3F4-F202-4967-BB9F-E5D103EDF469}" srcOrd="1" destOrd="0" parTransId="{DF8A6592-C7F0-46CD-9C99-07B5C9E93BDD}" sibTransId="{D3028D14-5C70-4204-802F-AFE36CB04AFE}"/>
    <dgm:cxn modelId="{A8682294-6645-4AD6-95F9-99EC00CB7D56}" srcId="{FAD4A224-2F64-4B23-B129-5E526EF5CC30}" destId="{4CF19AF5-5CDE-4C3B-9377-9287CB872DBD}" srcOrd="0" destOrd="0" parTransId="{7937DB82-13E3-4E75-83E3-002887BC9F61}" sibTransId="{7FC64117-8EFC-4FC4-98F3-B589DA5BEC7F}"/>
    <dgm:cxn modelId="{21BF11BF-5D9B-4012-9C2C-4DDBB8534558}" type="presOf" srcId="{90961F41-64C9-42BD-A6FA-C12200A1F6D3}" destId="{EC6D8A08-1857-496C-897E-DEE66EC03F2D}" srcOrd="0" destOrd="2" presId="urn:microsoft.com/office/officeart/2005/8/layout/hProcess9"/>
    <dgm:cxn modelId="{2FC1D2CC-348E-45E4-AE17-5E8F561F1C2E}" srcId="{0590DACA-CDED-46E1-A96B-3AF9E7EEBE9C}" destId="{90961F41-64C9-42BD-A6FA-C12200A1F6D3}" srcOrd="1" destOrd="0" parTransId="{1E8DB7A4-9BF4-4D3A-91F3-465D3D158F10}" sibTransId="{84C8CE32-6735-49B4-A0FA-602C37C05EDC}"/>
    <dgm:cxn modelId="{74CBF8DA-8141-4B88-8E61-8BF4A9121A37}" srcId="{A9C737E6-6866-4D6D-A7B9-90A7DF06E035}" destId="{B7264434-6F4A-44EF-BD90-4130C9AA3E64}" srcOrd="3" destOrd="0" parTransId="{B9721311-E10F-4F63-912C-B27DC746AA17}" sibTransId="{D4F21487-1E72-46FF-8227-AE05B5F6B245}"/>
    <dgm:cxn modelId="{6044A5E0-DBAF-437E-A70A-5EDF59D079D7}" srcId="{0920E9E2-47E2-4410-84D3-42BF08F7EC61}" destId="{D8FC5D11-DD5B-4DB2-B734-4D6EB76F96A7}" srcOrd="2" destOrd="0" parTransId="{72F0948A-88D8-40DE-9026-E23691CE6D6F}" sibTransId="{FA8CC133-F8DF-4AD3-8BC3-29DCD24698F2}"/>
    <dgm:cxn modelId="{BAFA86E2-DECF-4BED-A843-2B775164DF36}" type="presOf" srcId="{FC432F92-D3C6-435F-BD1A-CB28455C2D73}" destId="{331EBE4F-75E8-4BAF-9138-815AD5CB57AD}" srcOrd="0" destOrd="1" presId="urn:microsoft.com/office/officeart/2005/8/layout/hProcess9"/>
    <dgm:cxn modelId="{320D19F1-C91F-49E3-977F-E876C5862CC6}" srcId="{A9C737E6-6866-4D6D-A7B9-90A7DF06E035}" destId="{0590DACA-CDED-46E1-A96B-3AF9E7EEBE9C}" srcOrd="0" destOrd="0" parTransId="{D4673EB2-D30E-4F1F-B736-8A4F17EFF0BB}" sibTransId="{C9D2DCF2-E8E6-4739-923E-43045AED9413}"/>
    <dgm:cxn modelId="{6F950EF2-6C6D-4C67-97BC-AB099A4446B2}" type="presOf" srcId="{8F51869B-5FAE-48BB-9309-7BC1F494D06B}" destId="{C1602E70-B9A3-481D-B529-C65FEFAC2A04}" srcOrd="0" destOrd="2" presId="urn:microsoft.com/office/officeart/2005/8/layout/hProcess9"/>
    <dgm:cxn modelId="{982E06F9-EA4F-4D20-9BA1-F7677A2EBC4B}" srcId="{A9C737E6-6866-4D6D-A7B9-90A7DF06E035}" destId="{0920E9E2-47E2-4410-84D3-42BF08F7EC61}" srcOrd="1" destOrd="0" parTransId="{9F1681FB-AA1A-4049-AABD-36646C275CB8}" sibTransId="{8DE5CA01-31FF-452A-BD21-D412F1BD6A41}"/>
    <dgm:cxn modelId="{4019CAFF-56C6-4F3F-97D3-223C524D696D}" srcId="{0920E9E2-47E2-4410-84D3-42BF08F7EC61}" destId="{816BF912-AB49-4A92-BCCD-329805B769F8}" srcOrd="0" destOrd="0" parTransId="{D760E338-5A24-436A-9078-BA083314534A}" sibTransId="{33792E1E-D71D-439D-88BA-61E188344697}"/>
    <dgm:cxn modelId="{758786F8-0849-401E-9875-BEB85E636760}" type="presParOf" srcId="{FD501351-5289-4709-9808-F9036CA19C85}" destId="{55DBFC89-249D-4A8C-B0C7-35619A215024}" srcOrd="0" destOrd="0" presId="urn:microsoft.com/office/officeart/2005/8/layout/hProcess9"/>
    <dgm:cxn modelId="{8106D90F-DB7B-48F0-9DE2-9498A5398D75}" type="presParOf" srcId="{FD501351-5289-4709-9808-F9036CA19C85}" destId="{8DB3683D-1B24-4589-AAB3-93EA614FFB2D}" srcOrd="1" destOrd="0" presId="urn:microsoft.com/office/officeart/2005/8/layout/hProcess9"/>
    <dgm:cxn modelId="{FBF075D0-3EC1-484D-A5E0-046C6EEEB8A0}" type="presParOf" srcId="{8DB3683D-1B24-4589-AAB3-93EA614FFB2D}" destId="{EC6D8A08-1857-496C-897E-DEE66EC03F2D}" srcOrd="0" destOrd="0" presId="urn:microsoft.com/office/officeart/2005/8/layout/hProcess9"/>
    <dgm:cxn modelId="{F9E8C7C8-AAA7-4974-8114-718499ED0792}" type="presParOf" srcId="{8DB3683D-1B24-4589-AAB3-93EA614FFB2D}" destId="{86ED6E36-237E-4538-BAA9-511F7CDE5692}" srcOrd="1" destOrd="0" presId="urn:microsoft.com/office/officeart/2005/8/layout/hProcess9"/>
    <dgm:cxn modelId="{8AA71460-1161-4243-8C95-896F922C2C26}" type="presParOf" srcId="{8DB3683D-1B24-4589-AAB3-93EA614FFB2D}" destId="{C1602E70-B9A3-481D-B529-C65FEFAC2A04}" srcOrd="2" destOrd="0" presId="urn:microsoft.com/office/officeart/2005/8/layout/hProcess9"/>
    <dgm:cxn modelId="{8A84AC8B-B296-45C9-95F7-1D0608F213FE}" type="presParOf" srcId="{8DB3683D-1B24-4589-AAB3-93EA614FFB2D}" destId="{F44D743E-33EF-4E9E-A7E0-679EB571D18D}" srcOrd="3" destOrd="0" presId="urn:microsoft.com/office/officeart/2005/8/layout/hProcess9"/>
    <dgm:cxn modelId="{E0F78024-F01C-4F0A-BF6C-1E267A38BE09}" type="presParOf" srcId="{8DB3683D-1B24-4589-AAB3-93EA614FFB2D}" destId="{4AFDFE13-39FA-4C75-852E-21BFF44718A5}" srcOrd="4" destOrd="0" presId="urn:microsoft.com/office/officeart/2005/8/layout/hProcess9"/>
    <dgm:cxn modelId="{3A254EBE-EAEC-4F9B-ABB4-99D7EA4CE6D2}" type="presParOf" srcId="{8DB3683D-1B24-4589-AAB3-93EA614FFB2D}" destId="{4A100FAF-4BFF-44EE-A458-6E6C81ACB73D}" srcOrd="5" destOrd="0" presId="urn:microsoft.com/office/officeart/2005/8/layout/hProcess9"/>
    <dgm:cxn modelId="{10CA8641-CC6F-49ED-84AE-59EB801A21B1}" type="presParOf" srcId="{8DB3683D-1B24-4589-AAB3-93EA614FFB2D}" destId="{331EBE4F-75E8-4BAF-9138-815AD5CB57A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BFF1F-C736-4493-83B2-7A06D15A1E41}">
      <dsp:nvSpPr>
        <dsp:cNvPr id="0" name=""/>
        <dsp:cNvSpPr/>
      </dsp:nvSpPr>
      <dsp:spPr>
        <a:xfrm>
          <a:off x="365202" y="102216"/>
          <a:ext cx="5213851" cy="5214218"/>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28753" y="865821"/>
        <a:ext cx="3686749" cy="3687008"/>
      </dsp:txXfrm>
    </dsp:sp>
    <dsp:sp modelId="{04E9E8AE-0720-40BD-AD62-E7FDDDCCC1FD}">
      <dsp:nvSpPr>
        <dsp:cNvPr id="0" name=""/>
        <dsp:cNvSpPr/>
      </dsp:nvSpPr>
      <dsp:spPr>
        <a:xfrm>
          <a:off x="1799300" y="102231"/>
          <a:ext cx="5213851" cy="5214218"/>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562851" y="865836"/>
        <a:ext cx="3686749" cy="3687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126980" y="-937410"/>
          <a:ext cx="7293487" cy="7293487"/>
        </a:xfrm>
        <a:prstGeom prst="blockArc">
          <a:avLst>
            <a:gd name="adj1" fmla="val 18900000"/>
            <a:gd name="adj2" fmla="val 2700000"/>
            <a:gd name="adj3" fmla="val 296"/>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09717" y="338558"/>
          <a:ext cx="7541700" cy="677549"/>
        </a:xfrm>
        <a:prstGeom prst="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a:t>Customer Focused</a:t>
          </a:r>
          <a:endParaRPr lang="en-US" sz="2800" kern="1200"/>
        </a:p>
      </dsp:txBody>
      <dsp:txXfrm>
        <a:off x="509717" y="338558"/>
        <a:ext cx="7541700" cy="677549"/>
      </dsp:txXfrm>
    </dsp:sp>
    <dsp:sp modelId="{FAE312C1-F6DF-487F-8F5E-AB05DC572E28}">
      <dsp:nvSpPr>
        <dsp:cNvPr id="0" name=""/>
        <dsp:cNvSpPr/>
      </dsp:nvSpPr>
      <dsp:spPr>
        <a:xfrm>
          <a:off x="86248" y="253864"/>
          <a:ext cx="846937" cy="846937"/>
        </a:xfrm>
        <a:prstGeom prst="ellipse">
          <a:avLst/>
        </a:prstGeom>
        <a:solidFill>
          <a:schemeClr val="lt1">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995230" y="1354558"/>
          <a:ext cx="7056187" cy="677549"/>
        </a:xfrm>
        <a:prstGeom prst="rect">
          <a:avLst/>
        </a:prstGeom>
        <a:solidFill>
          <a:schemeClr val="accent1">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a:t>Production First Mindset</a:t>
          </a:r>
          <a:endParaRPr lang="en-US" sz="2800" kern="1200"/>
        </a:p>
      </dsp:txBody>
      <dsp:txXfrm>
        <a:off x="995230" y="1354558"/>
        <a:ext cx="7056187" cy="677549"/>
      </dsp:txXfrm>
    </dsp:sp>
    <dsp:sp modelId="{EAB3C5CA-2A6F-4697-8728-EC274D140EC0}">
      <dsp:nvSpPr>
        <dsp:cNvPr id="0" name=""/>
        <dsp:cNvSpPr/>
      </dsp:nvSpPr>
      <dsp:spPr>
        <a:xfrm>
          <a:off x="571761" y="1269864"/>
          <a:ext cx="846937" cy="846937"/>
        </a:xfrm>
        <a:prstGeom prst="ellipse">
          <a:avLst/>
        </a:prstGeom>
        <a:solidFill>
          <a:schemeClr val="lt1">
            <a:hueOff val="0"/>
            <a:satOff val="0"/>
            <a:lumOff val="0"/>
            <a:alphaOff val="0"/>
          </a:schemeClr>
        </a:solidFill>
        <a:ln w="10795" cap="flat" cmpd="sng" algn="ctr">
          <a:solidFill>
            <a:schemeClr val="accent1">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44243" y="2370558"/>
          <a:ext cx="6907174" cy="677549"/>
        </a:xfrm>
        <a:prstGeom prst="rect">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a:t>Team Autonomy + Enterprise Alignment</a:t>
          </a:r>
          <a:endParaRPr lang="en-US" sz="2800" kern="1200"/>
        </a:p>
      </dsp:txBody>
      <dsp:txXfrm>
        <a:off x="1144243" y="2370558"/>
        <a:ext cx="6907174" cy="677549"/>
      </dsp:txXfrm>
    </dsp:sp>
    <dsp:sp modelId="{51AC9237-79BE-4ED3-9D6E-6B2E9132A540}">
      <dsp:nvSpPr>
        <dsp:cNvPr id="0" name=""/>
        <dsp:cNvSpPr/>
      </dsp:nvSpPr>
      <dsp:spPr>
        <a:xfrm>
          <a:off x="720774" y="2285864"/>
          <a:ext cx="846937" cy="846937"/>
        </a:xfrm>
        <a:prstGeom prst="ellipse">
          <a:avLst/>
        </a:prstGeom>
        <a:solidFill>
          <a:schemeClr val="lt1">
            <a:hueOff val="0"/>
            <a:satOff val="0"/>
            <a:lumOff val="0"/>
            <a:alphaOff val="0"/>
          </a:schemeClr>
        </a:solidFill>
        <a:ln w="10795"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995230" y="3386557"/>
          <a:ext cx="7056187" cy="677549"/>
        </a:xfrm>
        <a:prstGeom prst="rect">
          <a:avLst/>
        </a:prstGeom>
        <a:solidFill>
          <a:schemeClr val="accent1">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a:t>Shift Left Quality</a:t>
          </a:r>
          <a:endParaRPr lang="en-US" sz="2800" kern="1200"/>
        </a:p>
      </dsp:txBody>
      <dsp:txXfrm>
        <a:off x="995230" y="3386557"/>
        <a:ext cx="7056187" cy="677549"/>
      </dsp:txXfrm>
    </dsp:sp>
    <dsp:sp modelId="{CD8AE00B-1EFF-48B7-8DF5-6B0FC504DAAD}">
      <dsp:nvSpPr>
        <dsp:cNvPr id="0" name=""/>
        <dsp:cNvSpPr/>
      </dsp:nvSpPr>
      <dsp:spPr>
        <a:xfrm>
          <a:off x="571761" y="3301864"/>
          <a:ext cx="846937" cy="846937"/>
        </a:xfrm>
        <a:prstGeom prst="ellipse">
          <a:avLst/>
        </a:prstGeom>
        <a:solidFill>
          <a:schemeClr val="lt1">
            <a:hueOff val="0"/>
            <a:satOff val="0"/>
            <a:lumOff val="0"/>
            <a:alphaOff val="0"/>
          </a:schemeClr>
        </a:solidFill>
        <a:ln w="10795" cap="flat" cmpd="sng" algn="ctr">
          <a:solidFill>
            <a:schemeClr val="accent1">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09717" y="4402557"/>
          <a:ext cx="7541700" cy="677549"/>
        </a:xfrm>
        <a:prstGeom prst="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71120" rIns="71120" bIns="71120" numCol="1" spcCol="1270" anchor="ctr" anchorCtr="0">
          <a:noAutofit/>
        </a:bodyPr>
        <a:lstStyle/>
        <a:p>
          <a:pPr marL="0" lvl="0" indent="0" algn="l" defTabSz="1244600">
            <a:lnSpc>
              <a:spcPct val="90000"/>
            </a:lnSpc>
            <a:spcBef>
              <a:spcPct val="0"/>
            </a:spcBef>
            <a:spcAft>
              <a:spcPct val="35000"/>
            </a:spcAft>
            <a:buNone/>
          </a:pPr>
          <a:r>
            <a:rPr lang="en-GB" sz="2800" kern="1200"/>
            <a:t>Infrastructure as Flexible Resource</a:t>
          </a:r>
          <a:endParaRPr lang="en-US" sz="2800" kern="1200"/>
        </a:p>
      </dsp:txBody>
      <dsp:txXfrm>
        <a:off x="509717" y="4402557"/>
        <a:ext cx="7541700" cy="677549"/>
      </dsp:txXfrm>
    </dsp:sp>
    <dsp:sp modelId="{1479512B-F7CF-4D00-9AF7-C7D377B164C5}">
      <dsp:nvSpPr>
        <dsp:cNvPr id="0" name=""/>
        <dsp:cNvSpPr/>
      </dsp:nvSpPr>
      <dsp:spPr>
        <a:xfrm>
          <a:off x="86248" y="4317864"/>
          <a:ext cx="846937" cy="846937"/>
        </a:xfrm>
        <a:prstGeom prst="ellipse">
          <a:avLst/>
        </a:prstGeom>
        <a:solidFill>
          <a:schemeClr val="lt1">
            <a:hueOff val="0"/>
            <a:satOff val="0"/>
            <a:lumOff val="0"/>
            <a:alphaOff val="0"/>
          </a:schemeClr>
        </a:solidFill>
        <a:ln w="10795"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BFC89-249D-4A8C-B0C7-35619A215024}">
      <dsp:nvSpPr>
        <dsp:cNvPr id="0" name=""/>
        <dsp:cNvSpPr/>
      </dsp:nvSpPr>
      <dsp:spPr>
        <a:xfrm>
          <a:off x="878440" y="0"/>
          <a:ext cx="9955662" cy="54532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6D8A08-1857-496C-897E-DEE66EC03F2D}">
      <dsp:nvSpPr>
        <dsp:cNvPr id="0" name=""/>
        <dsp:cNvSpPr/>
      </dsp:nvSpPr>
      <dsp:spPr>
        <a:xfrm>
          <a:off x="5861" y="1635974"/>
          <a:ext cx="2819474" cy="21813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Customer sets up a new VSTS account</a:t>
          </a:r>
        </a:p>
        <a:p>
          <a:pPr marL="57150" lvl="1" indent="-57150" algn="l" defTabSz="488950">
            <a:lnSpc>
              <a:spcPct val="90000"/>
            </a:lnSpc>
            <a:spcBef>
              <a:spcPct val="0"/>
            </a:spcBef>
            <a:spcAft>
              <a:spcPct val="15000"/>
            </a:spcAft>
            <a:buChar char="•"/>
          </a:pPr>
          <a:r>
            <a:rPr lang="en-US" sz="1100" kern="1200"/>
            <a:t>No credit card or Azure subscription required</a:t>
          </a:r>
        </a:p>
        <a:p>
          <a:pPr marL="57150" lvl="1" indent="-57150" algn="l" defTabSz="488950">
            <a:lnSpc>
              <a:spcPct val="90000"/>
            </a:lnSpc>
            <a:spcBef>
              <a:spcPct val="0"/>
            </a:spcBef>
            <a:spcAft>
              <a:spcPct val="15000"/>
            </a:spcAft>
            <a:buChar char="•"/>
          </a:pPr>
          <a:r>
            <a:rPr lang="en-US" sz="1100" kern="1200"/>
            <a:t>Includes default free tier of service</a:t>
          </a:r>
        </a:p>
      </dsp:txBody>
      <dsp:txXfrm>
        <a:off x="112343" y="1742456"/>
        <a:ext cx="2606510" cy="1968336"/>
      </dsp:txXfrm>
    </dsp:sp>
    <dsp:sp modelId="{C1602E70-B9A3-481D-B529-C65FEFAC2A04}">
      <dsp:nvSpPr>
        <dsp:cNvPr id="0" name=""/>
        <dsp:cNvSpPr/>
      </dsp:nvSpPr>
      <dsp:spPr>
        <a:xfrm>
          <a:off x="2966310" y="1635974"/>
          <a:ext cx="2819474" cy="21813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Customer buys more via the Visual Studio Marketplace</a:t>
          </a:r>
        </a:p>
        <a:p>
          <a:pPr marL="57150" lvl="1" indent="-57150" algn="l" defTabSz="488950">
            <a:lnSpc>
              <a:spcPct val="90000"/>
            </a:lnSpc>
            <a:spcBef>
              <a:spcPct val="0"/>
            </a:spcBef>
            <a:spcAft>
              <a:spcPct val="15000"/>
            </a:spcAft>
            <a:buChar char="•"/>
          </a:pPr>
          <a:r>
            <a:rPr lang="en-US" sz="1100" kern="1200"/>
            <a:t>Select an Azure subscription for billing: Direct/PAYG, EA, CSP, Open, etc.—they all work</a:t>
          </a:r>
        </a:p>
        <a:p>
          <a:pPr marL="57150" lvl="1" indent="-57150" algn="l" defTabSz="488950">
            <a:lnSpc>
              <a:spcPct val="90000"/>
            </a:lnSpc>
            <a:spcBef>
              <a:spcPct val="0"/>
            </a:spcBef>
            <a:spcAft>
              <a:spcPct val="15000"/>
            </a:spcAft>
            <a:buChar char="•"/>
          </a:pPr>
          <a:r>
            <a:rPr lang="en-US" sz="1100" kern="1200"/>
            <a:t>Charges are prorated during the 1</a:t>
          </a:r>
          <a:r>
            <a:rPr lang="en-US" sz="1100" kern="1200" baseline="30000"/>
            <a:t>st</a:t>
          </a:r>
          <a:r>
            <a:rPr lang="en-US" sz="1100" kern="1200"/>
            <a:t> month</a:t>
          </a:r>
        </a:p>
        <a:p>
          <a:pPr marL="57150" lvl="1" indent="-57150" algn="l" defTabSz="488950">
            <a:lnSpc>
              <a:spcPct val="90000"/>
            </a:lnSpc>
            <a:spcBef>
              <a:spcPct val="0"/>
            </a:spcBef>
            <a:spcAft>
              <a:spcPct val="15000"/>
            </a:spcAft>
            <a:buChar char="•"/>
          </a:pPr>
          <a:r>
            <a:rPr lang="en-US" sz="1100" kern="1200"/>
            <a:t>Ongoing charges are for the full month</a:t>
          </a:r>
        </a:p>
      </dsp:txBody>
      <dsp:txXfrm>
        <a:off x="3072792" y="1742456"/>
        <a:ext cx="2606510" cy="1968336"/>
      </dsp:txXfrm>
    </dsp:sp>
    <dsp:sp modelId="{4AFDFE13-39FA-4C75-852E-21BFF44718A5}">
      <dsp:nvSpPr>
        <dsp:cNvPr id="0" name=""/>
        <dsp:cNvSpPr/>
      </dsp:nvSpPr>
      <dsp:spPr>
        <a:xfrm>
          <a:off x="5926758" y="1635974"/>
          <a:ext cx="2819474" cy="21813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Customer adds users to their team within VSTS Users hub</a:t>
          </a:r>
        </a:p>
        <a:p>
          <a:pPr marL="57150" lvl="1" indent="-57150" algn="l" defTabSz="488950">
            <a:lnSpc>
              <a:spcPct val="90000"/>
            </a:lnSpc>
            <a:spcBef>
              <a:spcPct val="0"/>
            </a:spcBef>
            <a:spcAft>
              <a:spcPct val="15000"/>
            </a:spcAft>
            <a:buChar char="•"/>
          </a:pPr>
          <a:r>
            <a:rPr lang="en-US" sz="1100" kern="1200"/>
            <a:t>Can add users up to the free + paid limit, based on what they purchased</a:t>
          </a:r>
        </a:p>
      </dsp:txBody>
      <dsp:txXfrm>
        <a:off x="6033240" y="1742456"/>
        <a:ext cx="2606510" cy="1968336"/>
      </dsp:txXfrm>
    </dsp:sp>
    <dsp:sp modelId="{331EBE4F-75E8-4BAF-9138-815AD5CB57AD}">
      <dsp:nvSpPr>
        <dsp:cNvPr id="0" name=""/>
        <dsp:cNvSpPr/>
      </dsp:nvSpPr>
      <dsp:spPr>
        <a:xfrm>
          <a:off x="8887207" y="1635974"/>
          <a:ext cx="2819474" cy="21813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Charges appear on monthly Azure bill</a:t>
          </a:r>
        </a:p>
        <a:p>
          <a:pPr marL="57150" lvl="1" indent="-57150" algn="l" defTabSz="488950">
            <a:lnSpc>
              <a:spcPct val="90000"/>
            </a:lnSpc>
            <a:spcBef>
              <a:spcPct val="0"/>
            </a:spcBef>
            <a:spcAft>
              <a:spcPct val="15000"/>
            </a:spcAft>
            <a:buChar char="•"/>
          </a:pPr>
          <a:r>
            <a:rPr lang="en-US" sz="1100" kern="1200"/>
            <a:t>Uses Azure Monetary Commitment for EA customers</a:t>
          </a:r>
        </a:p>
        <a:p>
          <a:pPr marL="57150" lvl="1" indent="-57150" algn="l" defTabSz="488950">
            <a:lnSpc>
              <a:spcPct val="90000"/>
            </a:lnSpc>
            <a:spcBef>
              <a:spcPct val="0"/>
            </a:spcBef>
            <a:spcAft>
              <a:spcPct val="15000"/>
            </a:spcAft>
            <a:buChar char="•"/>
          </a:pPr>
          <a:r>
            <a:rPr lang="en-US" sz="1100" kern="1200"/>
            <a:t>Counts as ACR</a:t>
          </a:r>
        </a:p>
      </dsp:txBody>
      <dsp:txXfrm>
        <a:off x="8993689" y="1742456"/>
        <a:ext cx="2606510" cy="1968336"/>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‹Nr.›</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0.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customers.microsoft.com/en-us/search?sq=&amp;ff=story_country%26%3eNorth%20America/United%20States%26%26story_country_region%26%3eNorth%20America&amp;p=0&amp;so=null" TargetMode="External"/><Relationship Id="rId3" Type="http://schemas.openxmlformats.org/officeDocument/2006/relationships/hyperlink" Target="http://www.geico.com/" TargetMode="External"/><Relationship Id="rId7" Type="http://schemas.openxmlformats.org/officeDocument/2006/relationships/hyperlink" Target="https://customers.microsoft.com/en-us/search?sq=&amp;ff=story_organization_size%26%3eCorporate%20(10,000%2B%20employees)&amp;p=0&amp;so=null"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customers.microsoft.com/en-us/search?sq=&amp;ff=story_industry%26%3eInsurance&amp;p=0&amp;so=null" TargetMode="External"/><Relationship Id="rId5" Type="http://schemas.openxmlformats.org/officeDocument/2006/relationships/hyperlink" Target="https://customers.microsoft.com/en-us/search?sq=%22Azure%22&amp;ff=&amp;p=0&amp;so=null" TargetMode="External"/><Relationship Id="rId4" Type="http://schemas.openxmlformats.org/officeDocument/2006/relationships/hyperlink" Target="https://www.appliedis.com/" TargetMode="External"/><Relationship Id="rId9" Type="http://schemas.openxmlformats.org/officeDocument/2006/relationships/hyperlink" Target="https://ms-f1-sites-01-cdn.azureedge.net/docs/stories/geico/resources/5c687a84-3286-443a-af16-877661876793/geico_executive_slide.pptx" TargetMode="Externa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0.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0.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246128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D6931C-8693-4452-9BC0-63D529576A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950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D6931C-8693-4452-9BC0-63D529576A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956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DD6931C-8693-4452-9BC0-63D529576A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91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1" i="0" u="none" strike="noStrike" kern="1200">
                <a:solidFill>
                  <a:schemeClr val="tx1"/>
                </a:solidFill>
                <a:effectLst/>
                <a:latin typeface="+mn-lt"/>
                <a:ea typeface="+mn-ea"/>
                <a:cs typeface="+mn-cs"/>
              </a:rPr>
              <a:t>Takeaway:</a:t>
            </a:r>
            <a:r>
              <a:rPr lang="en-US" sz="1200" b="0" i="0" u="none" strike="noStrike" kern="1200">
                <a:solidFill>
                  <a:schemeClr val="tx1"/>
                </a:solidFill>
                <a:effectLst/>
                <a:latin typeface="+mn-lt"/>
                <a:ea typeface="+mn-ea"/>
                <a:cs typeface="+mn-cs"/>
              </a:rPr>
              <a:t> High performers are maximizing throughput while maintaining the highest levels of stability. This means they are able to get new features and bug fixes to market faster, get customer feedback, and iterate more rapidly. </a:t>
            </a:r>
          </a:p>
          <a:p>
            <a:pPr lvl="1" rtl="0" fontAlgn="base"/>
            <a:r>
              <a:rPr lang="en-US" sz="1200" b="0" i="0" u="none" strike="noStrike" kern="1200">
                <a:solidFill>
                  <a:schemeClr val="tx1"/>
                </a:solidFill>
                <a:effectLst/>
                <a:latin typeface="+mn-lt"/>
                <a:ea typeface="+mn-ea"/>
                <a:cs typeface="+mn-cs"/>
              </a:rPr>
              <a:t>Low performers have increased their throughput, compared to 2016 results, and are deploy faster and more frequently, but they’re still doing poorly in terms of stability. We speculate that this is due to low-performing teams are optimizing for speed, but not investing enough in building quality into the process, which takes time. </a:t>
            </a:r>
          </a:p>
          <a:p>
            <a:pPr lvl="2" rtl="0" fontAlgn="base"/>
            <a:r>
              <a:rPr lang="en-US" sz="1200" b="0" i="0" u="none" strike="noStrike" kern="1200">
                <a:solidFill>
                  <a:schemeClr val="tx1"/>
                </a:solidFill>
                <a:effectLst/>
                <a:latin typeface="+mn-lt"/>
                <a:ea typeface="+mn-ea"/>
                <a:cs typeface="+mn-cs"/>
              </a:rPr>
              <a:t>The result is larger failures that take more time to restore service. High performers understand that they don’t have to trade speed for stability or vice versa, because by building quality in, they get both.</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0366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47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22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p>
          <a:p>
            <a:r>
              <a:rPr lang="en-US"/>
              <a:t>Azure has you covered for all your container needs.</a:t>
            </a:r>
          </a:p>
          <a:p>
            <a:endParaRPr lang="en-US"/>
          </a:p>
          <a:p>
            <a:r>
              <a:rPr lang="en-US" b="1"/>
              <a:t>Key talking points:</a:t>
            </a:r>
          </a:p>
          <a:p>
            <a:r>
              <a:rPr lang="en-US"/>
              <a:t>Whether</a:t>
            </a:r>
            <a:r>
              <a:rPr lang="en-US" baseline="0"/>
              <a:t> you’re running Linux or Windows Server containers, we have VM extensions to support running your Docker containers on those VMs.</a:t>
            </a:r>
          </a:p>
          <a:p>
            <a:endParaRPr lang="en-US" baseline="0"/>
          </a:p>
          <a:p>
            <a:r>
              <a:rPr lang="en-US" baseline="0"/>
              <a:t>Our own Service Fabric and other </a:t>
            </a:r>
            <a:r>
              <a:rPr lang="en-US" baseline="0" err="1"/>
              <a:t>Microservice</a:t>
            </a:r>
            <a:r>
              <a:rPr lang="en-US" baseline="0"/>
              <a:t> PaaS platforms that also support containers are available, including Pivotal Cloud Foundry and Red Hat </a:t>
            </a:r>
            <a:r>
              <a:rPr lang="en-US" baseline="0" err="1"/>
              <a:t>OpenShift</a:t>
            </a:r>
            <a:endParaRPr lang="en-US" baseline="0"/>
          </a:p>
          <a:p>
            <a:endParaRPr lang="en-US" baseline="0"/>
          </a:p>
          <a:p>
            <a:r>
              <a:rPr lang="en-US" baseline="0"/>
              <a:t>The Azure Container Service provides a really fast way to get containers into production with a choice of popular open source container orchestration solutions: DC/OS or Docker Swarm</a:t>
            </a:r>
          </a:p>
          <a:p>
            <a:endParaRPr lang="en-US" baseline="0"/>
          </a:p>
          <a:p>
            <a:r>
              <a:rPr lang="en-US" baseline="0"/>
              <a:t>And we also have a rich and growing  set of partner technologies in the Azure Marketplace including Docker, Mesosphere, Kubernetes and more.</a:t>
            </a:r>
          </a:p>
          <a:p>
            <a:endParaRPr lang="en-US" baseline="0"/>
          </a:p>
          <a:p>
            <a:r>
              <a:rPr lang="en-US" baseline="0"/>
              <a:t>Azure has all your container needs covered from development through to large scale production.</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657078-6DF4-4B15-AEE7-8504F49DC1D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05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Azure plays well with VSTS but my customer already or wants to use OSS tooling. That is just fine. We have great integrations with top OSS tooling.</a:t>
            </a:r>
          </a:p>
          <a:p>
            <a:r>
              <a:rPr lang="en-US" dirty="0"/>
              <a:t>Tooling enables and allows customers to progress from mutable as well as immutable</a:t>
            </a:r>
          </a:p>
          <a:p>
            <a:r>
              <a:rPr lang="en-US" dirty="0"/>
              <a:t>Allows customers to work with infra that they are comfortable with be it Virtual Machines, containers, functions …</a:t>
            </a:r>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587350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use and will continue to use OSS so we need to be where they are and meet them where they are going</a:t>
            </a:r>
          </a:p>
        </p:txBody>
      </p:sp>
      <p:sp>
        <p:nvSpPr>
          <p:cNvPr id="4" name="Slide Number Placeholder 3"/>
          <p:cNvSpPr>
            <a:spLocks noGrp="1"/>
          </p:cNvSpPr>
          <p:nvPr>
            <p:ph type="sldNum" sz="quarter" idx="10"/>
          </p:nvPr>
        </p:nvSpPr>
        <p:spPr/>
        <p:txBody>
          <a:bodyPr/>
          <a:lstStyle/>
          <a:p>
            <a:fld id="{F5194323-46EB-47FD-802B-1151F9FD2B5B}" type="slidenum">
              <a:rPr lang="en-US" smtClean="0"/>
              <a:t>18</a:t>
            </a:fld>
            <a:endParaRPr lang="en-US"/>
          </a:p>
        </p:txBody>
      </p:sp>
    </p:spTree>
    <p:extLst>
      <p:ext uri="{BB962C8B-B14F-4D97-AF65-F5344CB8AC3E}">
        <p14:creationId xmlns:p14="http://schemas.microsoft.com/office/powerpoint/2010/main" val="98126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19</a:t>
            </a:fld>
            <a:endParaRPr lang="en-US"/>
          </a:p>
        </p:txBody>
      </p:sp>
    </p:spTree>
    <p:extLst>
      <p:ext uri="{BB962C8B-B14F-4D97-AF65-F5344CB8AC3E}">
        <p14:creationId xmlns:p14="http://schemas.microsoft.com/office/powerpoint/2010/main" val="356497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a:t>
            </a:fld>
            <a:endParaRPr lang="en-US"/>
          </a:p>
        </p:txBody>
      </p:sp>
    </p:spTree>
    <p:extLst>
      <p:ext uri="{BB962C8B-B14F-4D97-AF65-F5344CB8AC3E}">
        <p14:creationId xmlns:p14="http://schemas.microsoft.com/office/powerpoint/2010/main" val="1868880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we continue to invest in OSS integrations with Azure it enables and unblocks customer usage of azure</a:t>
            </a:r>
          </a:p>
          <a:p>
            <a:r>
              <a:rPr lang="en-US" dirty="0"/>
              <a:t>- Adoption of OSS integrations enables customers to use more Azure resources</a:t>
            </a:r>
          </a:p>
        </p:txBody>
      </p:sp>
      <p:sp>
        <p:nvSpPr>
          <p:cNvPr id="4" name="Slide Number Placeholder 3"/>
          <p:cNvSpPr>
            <a:spLocks noGrp="1"/>
          </p:cNvSpPr>
          <p:nvPr>
            <p:ph type="sldNum" sz="quarter" idx="10"/>
          </p:nvPr>
        </p:nvSpPr>
        <p:spPr/>
        <p:txBody>
          <a:bodyPr/>
          <a:lstStyle/>
          <a:p>
            <a:fld id="{F5194323-46EB-47FD-802B-1151F9FD2B5B}" type="slidenum">
              <a:rPr lang="en-US" smtClean="0"/>
              <a:t>20</a:t>
            </a:fld>
            <a:endParaRPr lang="en-US"/>
          </a:p>
        </p:txBody>
      </p:sp>
    </p:spTree>
    <p:extLst>
      <p:ext uri="{BB962C8B-B14F-4D97-AF65-F5344CB8AC3E}">
        <p14:creationId xmlns:p14="http://schemas.microsoft.com/office/powerpoint/2010/main" val="24741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IFTTT VSTS as well as OSS</a:t>
            </a:r>
          </a:p>
        </p:txBody>
      </p:sp>
      <p:sp>
        <p:nvSpPr>
          <p:cNvPr id="4" name="Slide Number Placeholder 3"/>
          <p:cNvSpPr>
            <a:spLocks noGrp="1"/>
          </p:cNvSpPr>
          <p:nvPr>
            <p:ph type="sldNum" sz="quarter" idx="10"/>
          </p:nvPr>
        </p:nvSpPr>
        <p:spPr/>
        <p:txBody>
          <a:bodyPr/>
          <a:lstStyle/>
          <a:p>
            <a:fld id="{F5194323-46EB-47FD-802B-1151F9FD2B5B}" type="slidenum">
              <a:rPr lang="en-US" smtClean="0"/>
              <a:t>21</a:t>
            </a:fld>
            <a:endParaRPr lang="en-US"/>
          </a:p>
        </p:txBody>
      </p:sp>
    </p:spTree>
    <p:extLst>
      <p:ext uri="{BB962C8B-B14F-4D97-AF65-F5344CB8AC3E}">
        <p14:creationId xmlns:p14="http://schemas.microsoft.com/office/powerpoint/2010/main" val="1848871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Overarching DevOps story for customers: Whether they want:</a:t>
            </a:r>
          </a:p>
          <a:p>
            <a:pPr marL="171450" indent="-171450">
              <a:buFontTx/>
              <a:buChar char="-"/>
            </a:pPr>
            <a:r>
              <a:rPr lang="en-US" dirty="0"/>
              <a:t>VSTS full solution</a:t>
            </a:r>
          </a:p>
          <a:p>
            <a:pPr marL="171450" indent="-171450">
              <a:buFontTx/>
              <a:buChar char="-"/>
            </a:pPr>
            <a:r>
              <a:rPr lang="en-US" dirty="0"/>
              <a:t>BYO tools</a:t>
            </a:r>
          </a:p>
          <a:p>
            <a:pPr marL="171450" indent="-171450">
              <a:buFontTx/>
              <a:buChar char="-"/>
            </a:pPr>
            <a:r>
              <a:rPr lang="en-US" dirty="0"/>
              <a:t>VSTS + tools/process</a:t>
            </a:r>
          </a:p>
          <a:p>
            <a:pPr marL="0" indent="0">
              <a:buFontTx/>
              <a:buNone/>
            </a:pPr>
            <a:r>
              <a:rPr lang="en-US" dirty="0"/>
              <a:t>They can deliver continuous innovation faster and more reliably with DevOps and Microsoft Azure</a:t>
            </a:r>
          </a:p>
          <a:p>
            <a:pPr marL="0" indent="0">
              <a:buFontTx/>
              <a:buNone/>
            </a:pPr>
            <a:r>
              <a:rPr lang="en-US"/>
              <a:t>???Regardless </a:t>
            </a:r>
            <a:r>
              <a:rPr lang="en-US" dirty="0"/>
              <a:t>of your choice you can take advantage </a:t>
            </a:r>
            <a:r>
              <a:rPr lang="en-US"/>
              <a:t>of the </a:t>
            </a:r>
            <a:r>
              <a:rPr lang="en-US" b="1" u="sng" dirty="0"/>
              <a:t>reliable</a:t>
            </a:r>
            <a:r>
              <a:rPr lang="en-US" b="1" dirty="0"/>
              <a:t> </a:t>
            </a:r>
            <a:r>
              <a:rPr lang="en-US" dirty="0"/>
              <a:t>and integrated security, monitoring &amp; management capabilities of the Azure platform – spend less time fighting fires and more time meeting business requirements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27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9512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u="none" strike="noStrike" kern="1200">
                <a:solidFill>
                  <a:schemeClr val="tx1"/>
                </a:solidFill>
                <a:effectLst/>
                <a:latin typeface="Segoe UI Light" pitchFamily="34" charset="0"/>
                <a:ea typeface="+mn-ea"/>
                <a:cs typeface="+mn-cs"/>
              </a:rPr>
              <a:t>When we say </a:t>
            </a:r>
            <a:r>
              <a:rPr lang="en-US" sz="900" b="1" i="0" u="sng" strike="noStrike" kern="1200">
                <a:solidFill>
                  <a:schemeClr val="tx1"/>
                </a:solidFill>
                <a:effectLst/>
                <a:latin typeface="Segoe UI Light" pitchFamily="34" charset="0"/>
                <a:ea typeface="+mn-ea"/>
                <a:cs typeface="+mn-cs"/>
              </a:rPr>
              <a:t>open</a:t>
            </a:r>
            <a:r>
              <a:rPr lang="en-US" sz="900" b="0" i="0" u="none" strike="noStrike" kern="1200">
                <a:solidFill>
                  <a:schemeClr val="tx1"/>
                </a:solidFill>
                <a:effectLst/>
                <a:latin typeface="Segoe UI Light" pitchFamily="34" charset="0"/>
                <a:ea typeface="+mn-ea"/>
                <a:cs typeface="+mn-cs"/>
              </a:rPr>
              <a:t>, we </a:t>
            </a:r>
            <a:r>
              <a:rPr lang="en-US"/>
              <a:t>mean allowing </a:t>
            </a:r>
            <a:r>
              <a:rPr lang="en-US" sz="900" b="0" u="none" kern="1200">
                <a:solidFill>
                  <a:schemeClr val="tx1"/>
                </a:solidFill>
                <a:effectLst/>
                <a:latin typeface="Segoe UI Light" pitchFamily="34" charset="0"/>
                <a:ea typeface="+mn-ea"/>
                <a:cs typeface="+mn-cs"/>
              </a:rPr>
              <a:t>you to use and orchestrate your favorite 3</a:t>
            </a:r>
            <a:r>
              <a:rPr lang="en-US" sz="900" b="0" u="none" kern="1200" baseline="30000">
                <a:solidFill>
                  <a:schemeClr val="tx1"/>
                </a:solidFill>
                <a:effectLst/>
                <a:latin typeface="Segoe UI Light" pitchFamily="34" charset="0"/>
                <a:ea typeface="+mn-ea"/>
                <a:cs typeface="+mn-cs"/>
              </a:rPr>
              <a:t>rd</a:t>
            </a:r>
            <a:r>
              <a:rPr lang="en-US" sz="900" b="0" u="none" kern="1200">
                <a:solidFill>
                  <a:schemeClr val="tx1"/>
                </a:solidFill>
                <a:effectLst/>
                <a:latin typeface="Segoe UI Light" pitchFamily="34" charset="0"/>
                <a:ea typeface="+mn-ea"/>
                <a:cs typeface="+mn-cs"/>
              </a:rPr>
              <a:t> party tools and platforms. Your toolchain, seamlessly integrated with Azure.</a:t>
            </a:r>
          </a:p>
          <a:p>
            <a:pPr marL="171450" indent="-171450">
              <a:buFontTx/>
              <a:buChar char="-"/>
            </a:pPr>
            <a:r>
              <a:rPr lang="en-US" sz="900" b="0" i="0" u="none" strike="noStrike" kern="1200">
                <a:solidFill>
                  <a:schemeClr val="tx1"/>
                </a:solidFill>
                <a:effectLst/>
                <a:latin typeface="Segoe UI Light" pitchFamily="34" charset="0"/>
                <a:ea typeface="+mn-ea"/>
                <a:cs typeface="+mn-cs"/>
              </a:rPr>
              <a:t>Ambit energy is a great example of this…</a:t>
            </a:r>
          </a:p>
          <a:p>
            <a:pPr marL="171450" indent="-171450">
              <a:buFontTx/>
              <a:buChar char="-"/>
            </a:pPr>
            <a:r>
              <a:rPr lang="en-US" sz="900" b="0" i="0" u="none" strike="noStrike" kern="1200">
                <a:solidFill>
                  <a:schemeClr val="tx1"/>
                </a:solidFill>
                <a:effectLst/>
                <a:latin typeface="Segoe UI Light" pitchFamily="34" charset="0"/>
                <a:ea typeface="+mn-ea"/>
                <a:cs typeface="+mn-cs"/>
              </a:rPr>
              <a:t>Ambit Energy, of Dallas, Texas, is one of the leading retail providers of electricity and natural gas in the US, with approximately 1.5 million residential and commercial customers across 16 states and the District of Columbia.</a:t>
            </a:r>
            <a:endParaRPr lang="en-US" sz="900" b="1" i="0" u="none" strike="noStrike" kern="1200">
              <a:solidFill>
                <a:schemeClr val="tx1"/>
              </a:solidFill>
              <a:effectLst/>
              <a:latin typeface="Segoe UI Light" pitchFamily="34" charset="0"/>
              <a:ea typeface="+mn-ea"/>
              <a:cs typeface="+mn-cs"/>
            </a:endParaRPr>
          </a:p>
          <a:p>
            <a:pPr marL="171450" indent="-171450">
              <a:buFontTx/>
              <a:buChar char="-"/>
            </a:pPr>
            <a:r>
              <a:rPr lang="en-US" sz="900" b="0" i="0" u="none" strike="noStrike" kern="1200">
                <a:solidFill>
                  <a:schemeClr val="tx1"/>
                </a:solidFill>
                <a:effectLst/>
                <a:latin typeface="Segoe UI Light" pitchFamily="34" charset="0"/>
                <a:ea typeface="+mn-ea"/>
                <a:cs typeface="+mn-cs"/>
              </a:rPr>
              <a:t>Ambit Energy provides electricity and natural-gas services in deregulated markets around the world. </a:t>
            </a:r>
          </a:p>
          <a:p>
            <a:pPr marL="171450" indent="-171450">
              <a:buFontTx/>
              <a:buChar char="-"/>
            </a:pPr>
            <a:r>
              <a:rPr lang="en-US" sz="900" b="0" i="0" u="none" strike="noStrike" kern="1200">
                <a:solidFill>
                  <a:schemeClr val="tx1"/>
                </a:solidFill>
                <a:effectLst/>
                <a:latin typeface="Segoe UI Light" pitchFamily="34" charset="0"/>
                <a:ea typeface="+mn-ea"/>
                <a:cs typeface="+mn-cs"/>
              </a:rPr>
              <a:t>Ambit Energy leverage open source DevOps tools such as Terraform and Puppet, but utilized Visual Studio Team Services to orchestrate their entire CI/CD pipeline.</a:t>
            </a:r>
          </a:p>
          <a:p>
            <a:pPr marL="171450" indent="-171450">
              <a:buFontTx/>
              <a:buChar char="-"/>
            </a:pPr>
            <a:r>
              <a:rPr lang="en-US" sz="900" b="0" i="0" u="none" strike="noStrike" kern="1200">
                <a:solidFill>
                  <a:schemeClr val="tx1"/>
                </a:solidFill>
                <a:effectLst/>
                <a:latin typeface="Segoe UI Light" pitchFamily="34" charset="0"/>
                <a:ea typeface="+mn-ea"/>
                <a:cs typeface="+mn-cs"/>
              </a:rPr>
              <a:t>Allowing them to leverage their existing expertise in these technologies and supplement with additional capabilities of VSTS.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Light" pitchFamily="34" charset="0"/>
                <a:ea typeface="+mn-ea"/>
                <a:cs typeface="+mn-cs"/>
              </a:rPr>
              <a:t>-  Quote from Tom Phillips: Vice President of Data and Infrastructure “By using Azure, we stood up an infrastructure in Japan in two to three weeks. We couldn’t even have signed a hardware P.O. in that time if we were building our own datacenter.… We simply could not have gotten into the Japanese market without Azure.”</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495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Azure DevOps Projects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011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26</a:t>
            </a:fld>
            <a:endParaRPr lang="en-US"/>
          </a:p>
        </p:txBody>
      </p:sp>
    </p:spTree>
    <p:extLst>
      <p:ext uri="{BB962C8B-B14F-4D97-AF65-F5344CB8AC3E}">
        <p14:creationId xmlns:p14="http://schemas.microsoft.com/office/powerpoint/2010/main" val="218305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we say </a:t>
            </a:r>
            <a:r>
              <a:rPr lang="en-US" b="1" u="sng"/>
              <a:t>simple</a:t>
            </a:r>
            <a:r>
              <a:rPr lang="en-US"/>
              <a:t>, we mean spending less time building delivery pipelines and more time delivering software.</a:t>
            </a:r>
          </a:p>
          <a:p>
            <a:pPr marL="171450" indent="-171450">
              <a:buFont typeface="Arial" panose="020B0604020202020204" pitchFamily="34" charset="0"/>
              <a:buChar char="•"/>
            </a:pPr>
            <a:r>
              <a:rPr lang="en-US"/>
              <a:t>Azure makes it </a:t>
            </a:r>
            <a:r>
              <a:rPr lang="en-US" b="1" u="sng"/>
              <a:t>simple</a:t>
            </a:r>
            <a:r>
              <a:rPr lang="en-US"/>
              <a:t> to implement end-to-end DevOps solutions, as well as integrate you existing toolchains</a:t>
            </a:r>
          </a:p>
          <a:p>
            <a:pPr marL="171450" indent="-171450">
              <a:buFont typeface="Arial" panose="020B0604020202020204" pitchFamily="34" charset="0"/>
              <a:buChar char="•"/>
            </a:pPr>
            <a:r>
              <a:rPr lang="en-US"/>
              <a:t>A great example of that is Jet.com</a:t>
            </a:r>
          </a:p>
          <a:p>
            <a:pPr marL="171450" indent="-171450">
              <a:buFont typeface="Arial" panose="020B0604020202020204" pitchFamily="34" charset="0"/>
              <a:buChar char="•"/>
            </a:pPr>
            <a:r>
              <a:rPr lang="en-US"/>
              <a:t>Jet.com is an online marketplace that provides instant pricing reductions based on what’s in a customers shopping cart at any point in time</a:t>
            </a:r>
          </a:p>
          <a:p>
            <a:pPr marL="171450" indent="-171450">
              <a:buFont typeface="Arial" panose="020B0604020202020204" pitchFamily="34" charset="0"/>
              <a:buChar char="•"/>
            </a:pPr>
            <a:r>
              <a:rPr lang="en-US"/>
              <a:t>Jet.com was able to take advantage of Azure and Visual Studio to go from zero to a full-fledged e-commerce marketplace in just about 12 months</a:t>
            </a:r>
          </a:p>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45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359618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IFTTT VSTS as well as OSS</a:t>
            </a:r>
          </a:p>
        </p:txBody>
      </p:sp>
      <p:sp>
        <p:nvSpPr>
          <p:cNvPr id="4" name="Slide Number Placeholder 3"/>
          <p:cNvSpPr>
            <a:spLocks noGrp="1"/>
          </p:cNvSpPr>
          <p:nvPr>
            <p:ph type="sldNum" sz="quarter" idx="10"/>
          </p:nvPr>
        </p:nvSpPr>
        <p:spPr/>
        <p:txBody>
          <a:bodyPr/>
          <a:lstStyle/>
          <a:p>
            <a:fld id="{F5194323-46EB-47FD-802B-1151F9FD2B5B}" type="slidenum">
              <a:rPr lang="en-US" smtClean="0"/>
              <a:t>28</a:t>
            </a:fld>
            <a:endParaRPr lang="en-US"/>
          </a:p>
        </p:txBody>
      </p:sp>
    </p:spTree>
    <p:extLst>
      <p:ext uri="{BB962C8B-B14F-4D97-AF65-F5344CB8AC3E}">
        <p14:creationId xmlns:p14="http://schemas.microsoft.com/office/powerpoint/2010/main" val="1848871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rPr>
              <a:t>AKS reduces the complexity and operational overhead of managing a Kubernetes cluster by offloading much of that responsibility to Azure. As a hosted Kubernetes service, Azure handles critical tasks like health monitoring and maintenance for you. In addition, you pay only for the agent nodes within your clusters, not for the masters. As a managed Kubernetes service, AKS provides: </a:t>
            </a:r>
          </a:p>
          <a:p>
            <a:r>
              <a:rPr lang="en-US" sz="900" b="0" i="0" u="none" strike="noStrike" kern="1200">
                <a:solidFill>
                  <a:schemeClr val="tx1"/>
                </a:solidFill>
                <a:effectLst/>
                <a:latin typeface="Segoe UI Light" pitchFamily="34" charset="0"/>
                <a:ea typeface="+mn-ea"/>
                <a:cs typeface="+mn-cs"/>
              </a:rPr>
              <a:t>- Automated Kubernetes version upgrades and patching</a:t>
            </a:r>
          </a:p>
          <a:p>
            <a:r>
              <a:rPr lang="en-US" sz="900" b="0" i="0" u="none" strike="noStrike" kern="1200">
                <a:solidFill>
                  <a:schemeClr val="tx1"/>
                </a:solidFill>
                <a:effectLst/>
                <a:latin typeface="Segoe UI Light" pitchFamily="34" charset="0"/>
                <a:ea typeface="+mn-ea"/>
                <a:cs typeface="+mn-cs"/>
              </a:rPr>
              <a:t>- Easy cluster scaling</a:t>
            </a:r>
          </a:p>
          <a:p>
            <a:r>
              <a:rPr lang="en-US" sz="900" b="0" i="0" u="none" strike="noStrike" kern="1200">
                <a:solidFill>
                  <a:schemeClr val="tx1"/>
                </a:solidFill>
                <a:effectLst/>
                <a:latin typeface="Segoe UI Light" pitchFamily="34" charset="0"/>
                <a:ea typeface="+mn-ea"/>
                <a:cs typeface="+mn-cs"/>
              </a:rPr>
              <a:t>- Self-healing hosted control plane (masters)</a:t>
            </a:r>
          </a:p>
          <a:p>
            <a:pPr marL="171450" indent="-171450">
              <a:buFontTx/>
              <a:buChar char="-"/>
            </a:pPr>
            <a:r>
              <a:rPr lang="en-US" sz="900" b="0" i="0" u="none" strike="noStrike" kern="1200">
                <a:solidFill>
                  <a:schemeClr val="tx1"/>
                </a:solidFill>
                <a:effectLst/>
                <a:latin typeface="Segoe UI Light" pitchFamily="34" charset="0"/>
                <a:ea typeface="+mn-ea"/>
                <a:cs typeface="+mn-cs"/>
              </a:rPr>
              <a:t>Cost savings - pay only for running agent pool nodes</a:t>
            </a:r>
          </a:p>
          <a:p>
            <a:pPr marL="171450" indent="-171450">
              <a:buFontTx/>
              <a:buChar char="-"/>
            </a:pP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With Azure handling the management of the nodes in your AKS cluster, you no longer need to perform many tasks manually, like cluster upgrades. Because Azure handles these critical maintenance tasks for you, AKS does not provide direct access (such as with SSH) to the cluster.</a:t>
            </a:r>
          </a:p>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32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DevOps story</a:t>
            </a:r>
          </a:p>
        </p:txBody>
      </p:sp>
      <p:sp>
        <p:nvSpPr>
          <p:cNvPr id="4" name="Slide Number Placeholder 3"/>
          <p:cNvSpPr>
            <a:spLocks noGrp="1"/>
          </p:cNvSpPr>
          <p:nvPr>
            <p:ph type="sldNum" sz="quarter" idx="10"/>
          </p:nvPr>
        </p:nvSpPr>
        <p:spPr/>
        <p:txBody>
          <a:bodyPr/>
          <a:lstStyle/>
          <a:p>
            <a:fld id="{F5194323-46EB-47FD-802B-1151F9FD2B5B}" type="slidenum">
              <a:rPr lang="en-US" smtClean="0"/>
              <a:t>3</a:t>
            </a:fld>
            <a:endParaRPr lang="en-US"/>
          </a:p>
        </p:txBody>
      </p:sp>
    </p:spTree>
    <p:extLst>
      <p:ext uri="{BB962C8B-B14F-4D97-AF65-F5344CB8AC3E}">
        <p14:creationId xmlns:p14="http://schemas.microsoft.com/office/powerpoint/2010/main" val="1470981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Azure DevOps Projects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46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a:solidFill>
                  <a:schemeClr val="bg1"/>
                </a:solidFill>
                <a:latin typeface="Segoe UI Light" pitchFamily="34" charset="0"/>
                <a:ea typeface="+mn-ea"/>
                <a:cs typeface="+mn-cs"/>
              </a:rPr>
              <a:t>When we say reliable, we mean being able to deploy continuously and compliantly to enterprise-grade cloud services, with integrated security and monitoring</a:t>
            </a:r>
          </a:p>
          <a:p>
            <a:pPr marL="171450" indent="-171450">
              <a:buFont typeface="Arial" panose="020B0604020202020204" pitchFamily="34" charset="0"/>
              <a:buChar char="•"/>
            </a:pPr>
            <a:r>
              <a:rPr lang="en-US" sz="900" kern="1200">
                <a:solidFill>
                  <a:schemeClr val="bg1"/>
                </a:solidFill>
                <a:latin typeface="Segoe UI Light" pitchFamily="34" charset="0"/>
                <a:ea typeface="+mn-ea"/>
                <a:cs typeface="+mn-cs"/>
              </a:rPr>
              <a:t>Geico is a great example of this…</a:t>
            </a:r>
          </a:p>
          <a:p>
            <a:pPr marL="171450" indent="-171450">
              <a:buFont typeface="Arial" panose="020B0604020202020204" pitchFamily="34" charset="0"/>
              <a:buChar char="•"/>
            </a:pPr>
            <a:r>
              <a:rPr lang="en-US" sz="900" kern="1200">
                <a:solidFill>
                  <a:schemeClr val="bg1"/>
                </a:solidFill>
                <a:latin typeface="Segoe UI Light" pitchFamily="34" charset="0"/>
                <a:ea typeface="+mn-ea"/>
                <a:cs typeface="+mn-cs"/>
              </a:rPr>
              <a:t>Geico is a leading insurance provider with over 10,000 employees</a:t>
            </a:r>
          </a:p>
          <a:p>
            <a:pPr marL="171450" indent="-171450">
              <a:buFont typeface="Arial" panose="020B0604020202020204" pitchFamily="34" charset="0"/>
              <a:buChar char="•"/>
            </a:pPr>
            <a:r>
              <a:rPr lang="en-US" sz="900" kern="1200">
                <a:solidFill>
                  <a:schemeClr val="bg1"/>
                </a:solidFill>
                <a:latin typeface="Segoe UI Light" pitchFamily="34" charset="0"/>
                <a:ea typeface="+mn-ea"/>
                <a:cs typeface="+mn-cs"/>
              </a:rPr>
              <a:t>Challenged by increased customer appetite for 24/7 digital engagement, Geico needed to deliver new services and features to customers faster.</a:t>
            </a:r>
          </a:p>
          <a:p>
            <a:pPr marL="171450" indent="-171450">
              <a:buFont typeface="Arial" panose="020B0604020202020204" pitchFamily="34" charset="0"/>
              <a:buChar char="•"/>
            </a:pPr>
            <a:r>
              <a:rPr lang="en-US" sz="900" kern="1200">
                <a:solidFill>
                  <a:schemeClr val="bg1"/>
                </a:solidFill>
                <a:latin typeface="Segoe UI Light" pitchFamily="34" charset="0"/>
                <a:ea typeface="+mn-ea"/>
                <a:cs typeface="+mn-cs"/>
              </a:rPr>
              <a:t>Traditionally new feature rollouts to their tier 1 business systems often results in downtime that could be devastating to their online business</a:t>
            </a:r>
          </a:p>
          <a:p>
            <a:pPr marL="171450" indent="-171450">
              <a:buFont typeface="Arial" panose="020B0604020202020204" pitchFamily="34" charset="0"/>
              <a:buChar char="•"/>
            </a:pPr>
            <a:r>
              <a:rPr lang="en-US" sz="900" kern="1200">
                <a:solidFill>
                  <a:schemeClr val="bg1"/>
                </a:solidFill>
                <a:latin typeface="Segoe UI Light" pitchFamily="34" charset="0"/>
                <a:ea typeface="+mn-ea"/>
                <a:cs typeface="+mn-cs"/>
              </a:rPr>
              <a:t>By adopting a DevOps development strategy and transitioning development to Microsoft Azure, GEICO is working to engage customers more personally and dynamically. </a:t>
            </a:r>
          </a:p>
          <a:p>
            <a:pPr marL="171450" indent="-171450">
              <a:buFont typeface="Arial" panose="020B0604020202020204" pitchFamily="34" charset="0"/>
              <a:buChar char="•"/>
            </a:pPr>
            <a:r>
              <a:rPr lang="en-US" sz="900" b="1" i="0" u="none" strike="noStrike" kern="1200">
                <a:solidFill>
                  <a:schemeClr val="tx1"/>
                </a:solidFill>
                <a:effectLst/>
                <a:latin typeface="Segoe UI Light" pitchFamily="34" charset="0"/>
                <a:ea typeface="+mn-ea"/>
                <a:cs typeface="+mn-cs"/>
              </a:rPr>
              <a:t>With the help of partner Applied Information Sciences, GEICO is moving to the cloud with a focus on increased efficiency, greater application availability, and lower costs.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Customer</a:t>
            </a:r>
          </a:p>
          <a:p>
            <a:r>
              <a:rPr lang="en-US" sz="900" b="0" i="0" u="none" strike="noStrike" kern="1200">
                <a:solidFill>
                  <a:schemeClr val="tx1"/>
                </a:solidFill>
                <a:effectLst/>
                <a:latin typeface="Segoe UI Light" pitchFamily="34" charset="0"/>
                <a:ea typeface="+mn-ea"/>
                <a:cs typeface="+mn-cs"/>
                <a:hlinkClick r:id="rId3"/>
              </a:rPr>
              <a:t>Geico </a:t>
            </a:r>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Partner</a:t>
            </a:r>
          </a:p>
          <a:p>
            <a:r>
              <a:rPr lang="en-US" sz="900" b="0" i="0" u="none" strike="noStrike" kern="1200">
                <a:solidFill>
                  <a:schemeClr val="tx1"/>
                </a:solidFill>
                <a:effectLst/>
                <a:latin typeface="Segoe UI Light" pitchFamily="34" charset="0"/>
                <a:ea typeface="+mn-ea"/>
                <a:cs typeface="+mn-cs"/>
                <a:hlinkClick r:id="rId4"/>
              </a:rPr>
              <a:t>AIS </a:t>
            </a:r>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Products and Services</a:t>
            </a:r>
          </a:p>
          <a:p>
            <a:r>
              <a:rPr lang="en-US" sz="900" b="0" i="0" u="none" strike="noStrike" kern="1200">
                <a:solidFill>
                  <a:schemeClr val="tx1"/>
                </a:solidFill>
                <a:effectLst/>
                <a:latin typeface="Segoe UI Light" pitchFamily="34" charset="0"/>
                <a:ea typeface="+mn-ea"/>
                <a:cs typeface="+mn-cs"/>
                <a:hlinkClick r:id="rId5" tooltip="Search for: &quot;Azure&quot;"/>
              </a:rPr>
              <a:t>Azure</a:t>
            </a:r>
            <a:r>
              <a:rPr lang="en-US" sz="900" b="0" i="0" u="none" strike="noStrike" kern="1200">
                <a:solidFill>
                  <a:schemeClr val="tx1"/>
                </a:solidFill>
                <a:effectLst/>
                <a:latin typeface="Segoe UI Light" pitchFamily="34" charset="0"/>
                <a:ea typeface="+mn-ea"/>
                <a:cs typeface="+mn-cs"/>
              </a:rPr>
              <a:t> </a:t>
            </a:r>
          </a:p>
          <a:p>
            <a:r>
              <a:rPr lang="en-US" sz="900" b="1" i="0" u="none" strike="noStrike" kern="1200">
                <a:solidFill>
                  <a:schemeClr val="tx1"/>
                </a:solidFill>
                <a:effectLst/>
                <a:latin typeface="Segoe UI Light" pitchFamily="34" charset="0"/>
                <a:ea typeface="+mn-ea"/>
                <a:cs typeface="+mn-cs"/>
              </a:rPr>
              <a:t>Industry</a:t>
            </a:r>
          </a:p>
          <a:p>
            <a:r>
              <a:rPr lang="en-US" sz="900" b="0" i="0" u="none" strike="noStrike" kern="1200">
                <a:solidFill>
                  <a:schemeClr val="tx1"/>
                </a:solidFill>
                <a:effectLst/>
                <a:latin typeface="Segoe UI Light" pitchFamily="34" charset="0"/>
                <a:ea typeface="+mn-ea"/>
                <a:cs typeface="+mn-cs"/>
                <a:hlinkClick r:id="rId6" tooltip="Search for Industry with value: Insurance"/>
              </a:rPr>
              <a:t>Insurance</a:t>
            </a:r>
            <a:r>
              <a:rPr lang="en-US" sz="900" b="0" i="0" u="none" strike="noStrike" kern="1200">
                <a:solidFill>
                  <a:schemeClr val="tx1"/>
                </a:solidFill>
                <a:effectLst/>
                <a:latin typeface="Segoe UI Light" pitchFamily="34" charset="0"/>
                <a:ea typeface="+mn-ea"/>
                <a:cs typeface="+mn-cs"/>
              </a:rPr>
              <a:t> </a:t>
            </a:r>
          </a:p>
          <a:p>
            <a:r>
              <a:rPr lang="en-US" sz="900" b="1" i="0" u="none" strike="noStrike" kern="1200">
                <a:solidFill>
                  <a:schemeClr val="tx1"/>
                </a:solidFill>
                <a:effectLst/>
                <a:latin typeface="Segoe UI Light" pitchFamily="34" charset="0"/>
                <a:ea typeface="+mn-ea"/>
                <a:cs typeface="+mn-cs"/>
              </a:rPr>
              <a:t>Organization Size</a:t>
            </a:r>
          </a:p>
          <a:p>
            <a:r>
              <a:rPr lang="en-US" sz="900" b="0" i="0" u="none" strike="noStrike" kern="1200">
                <a:solidFill>
                  <a:schemeClr val="tx1"/>
                </a:solidFill>
                <a:effectLst/>
                <a:latin typeface="Segoe UI Light" pitchFamily="34" charset="0"/>
                <a:ea typeface="+mn-ea"/>
                <a:cs typeface="+mn-cs"/>
                <a:hlinkClick r:id="rId7" tooltip="Search for Organization Size with value: Corporate (10,000+ employees)"/>
              </a:rPr>
              <a:t>Corporate (10,000+ employees)</a:t>
            </a:r>
            <a:r>
              <a:rPr lang="en-US" sz="900" b="0" i="0" u="none" strike="noStrike" kern="1200">
                <a:solidFill>
                  <a:schemeClr val="tx1"/>
                </a:solidFill>
                <a:effectLst/>
                <a:latin typeface="Segoe UI Light" pitchFamily="34" charset="0"/>
                <a:ea typeface="+mn-ea"/>
                <a:cs typeface="+mn-cs"/>
              </a:rPr>
              <a:t> </a:t>
            </a:r>
          </a:p>
          <a:p>
            <a:r>
              <a:rPr lang="en-US" sz="900" b="1" i="0" u="none" strike="noStrike" kern="1200">
                <a:solidFill>
                  <a:schemeClr val="tx1"/>
                </a:solidFill>
                <a:effectLst/>
                <a:latin typeface="Segoe UI Light" pitchFamily="34" charset="0"/>
                <a:ea typeface="+mn-ea"/>
                <a:cs typeface="+mn-cs"/>
              </a:rPr>
              <a:t>Country</a:t>
            </a:r>
          </a:p>
          <a:p>
            <a:r>
              <a:rPr lang="en-US" sz="900" b="0" i="0" u="none" strike="noStrike" kern="1200">
                <a:solidFill>
                  <a:schemeClr val="tx1"/>
                </a:solidFill>
                <a:effectLst/>
                <a:latin typeface="Segoe UI Light" pitchFamily="34" charset="0"/>
                <a:ea typeface="+mn-ea"/>
                <a:cs typeface="+mn-cs"/>
                <a:hlinkClick r:id="rId8" tooltip="Search for Country with value: North America/United States"/>
              </a:rPr>
              <a:t>United States</a:t>
            </a:r>
            <a:r>
              <a:rPr lang="en-US" sz="900" b="0" i="0" u="none" strike="noStrike" kern="1200">
                <a:solidFill>
                  <a:schemeClr val="tx1"/>
                </a:solidFill>
                <a:effectLst/>
                <a:latin typeface="Segoe UI Light" pitchFamily="34" charset="0"/>
                <a:ea typeface="+mn-ea"/>
                <a:cs typeface="+mn-cs"/>
              </a:rPr>
              <a:t> </a:t>
            </a:r>
          </a:p>
          <a:p>
            <a:r>
              <a:rPr lang="en-US" sz="900" b="1" i="0" u="none" strike="noStrike" kern="1200">
                <a:solidFill>
                  <a:schemeClr val="tx1"/>
                </a:solidFill>
                <a:effectLst/>
                <a:latin typeface="Segoe UI Light" pitchFamily="34" charset="0"/>
                <a:ea typeface="+mn-ea"/>
                <a:cs typeface="+mn-cs"/>
              </a:rPr>
              <a:t>Downloads</a:t>
            </a:r>
          </a:p>
          <a:p>
            <a:r>
              <a:rPr lang="en-US" sz="900" b="0" i="0" u="none" strike="noStrike" kern="1200">
                <a:solidFill>
                  <a:schemeClr val="tx1"/>
                </a:solidFill>
                <a:effectLst/>
                <a:latin typeface="Segoe UI Light" pitchFamily="34" charset="0"/>
                <a:ea typeface="+mn-ea"/>
                <a:cs typeface="+mn-cs"/>
                <a:hlinkClick r:id="rId9"/>
              </a:rPr>
              <a:t>GEICO Executive Slide</a:t>
            </a:r>
            <a:r>
              <a:rPr lang="en-US" sz="900" b="0" i="0" u="none" strike="noStrike" kern="1200">
                <a:solidFill>
                  <a:schemeClr val="tx1"/>
                </a:solidFill>
                <a:effectLst/>
                <a:latin typeface="Segoe UI Light" pitchFamily="34" charset="0"/>
                <a:ea typeface="+mn-ea"/>
                <a:cs typeface="+mn-cs"/>
              </a:rPr>
              <a:t> : https://ms-f1-sites-01-cdn.azureedge.net/docs/stories/geico/resources/5c687a84-3286-443a-af16-877661876793/geico_executive_slide.pptx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a:solidFill>
                  <a:schemeClr val="tx1"/>
                </a:solidFill>
                <a:effectLst/>
                <a:latin typeface="Segoe UI Light" pitchFamily="34" charset="0"/>
                <a:ea typeface="+mn-ea"/>
                <a:cs typeface="+mn-cs"/>
              </a:rPr>
              <a:t>More information (video, story)</a:t>
            </a:r>
          </a:p>
          <a:p>
            <a:endParaRPr lang="en-US" sz="900" b="1" i="0" u="sng" strike="noStrike" kern="1200">
              <a:solidFill>
                <a:schemeClr val="tx1"/>
              </a:solidFill>
              <a:effectLst/>
              <a:latin typeface="Segoe UI Light" pitchFamily="34" charset="0"/>
              <a:ea typeface="+mn-ea"/>
              <a:cs typeface="+mn-cs"/>
            </a:endParaRPr>
          </a:p>
          <a:p>
            <a:r>
              <a:rPr lang="en-US" sz="900" b="0" i="0" u="sng" strike="noStrike" kern="1200">
                <a:solidFill>
                  <a:schemeClr val="tx1"/>
                </a:solidFill>
                <a:effectLst/>
                <a:latin typeface="Segoe UI Light" pitchFamily="34" charset="0"/>
                <a:ea typeface="+mn-ea"/>
                <a:cs typeface="+mn-cs"/>
              </a:rPr>
              <a:t>https://customers.microsoft.com/en-us/story/geico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96BB360-4395-422C-A729-CB974B27891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22764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DevOps story</a:t>
            </a:r>
          </a:p>
        </p:txBody>
      </p:sp>
      <p:sp>
        <p:nvSpPr>
          <p:cNvPr id="4" name="Slide Number Placeholder 3"/>
          <p:cNvSpPr>
            <a:spLocks noGrp="1"/>
          </p:cNvSpPr>
          <p:nvPr>
            <p:ph type="sldNum" sz="quarter" idx="10"/>
          </p:nvPr>
        </p:nvSpPr>
        <p:spPr/>
        <p:txBody>
          <a:bodyPr/>
          <a:lstStyle/>
          <a:p>
            <a:fld id="{F5194323-46EB-47FD-802B-1151F9FD2B5B}" type="slidenum">
              <a:rPr lang="en-US" smtClean="0"/>
              <a:t>3</a:t>
            </a:fld>
            <a:endParaRPr lang="en-US"/>
          </a:p>
        </p:txBody>
      </p:sp>
    </p:spTree>
    <p:extLst>
      <p:ext uri="{BB962C8B-B14F-4D97-AF65-F5344CB8AC3E}">
        <p14:creationId xmlns:p14="http://schemas.microsoft.com/office/powerpoint/2010/main" val="1470981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Monitor your cloud health with Log Analytics</a:t>
            </a:r>
          </a:p>
          <a:p>
            <a:endParaRPr lang="en-US" b="1"/>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Collect and store your data from any source</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Easily collect, store, and analyze your systems and operational data from any source, both on-premises and in the cloud.</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Collect data from a wide range of sources including virtual machines, storage accounts, activity logs, Windows, Linux Servers, Java, .NET, legacy and modern apps.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Centrally store activity logs, network logs, infrastructure metrics, app data points, diagnostics logs and alerts.</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Gain deep operational insights</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Understand CPU disk and memory utilization for your virtual machines.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Get a comprehensive view of applications and network dependencies across multiple virtual machines to perform root-cause analysis more quickly.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Track configuration changes, system updates, and malware status to improve security &amp; compliance.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Visualize data in intuitive and customizable dashboards.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Find the information you need quickly using interactive queries and full-text search.</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Detect, diagnose and fix issues quickly</a:t>
            </a:r>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Get notifications and alerts with rich diagnostic information so you can always stay on top of the issues.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Separate the signal from the noise and accelerate root-cause analysis across platforms using advanced analytics including machine learning algorithms.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Automate the implementation of recommended fixes so you can address issues quickly.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309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Secure</a:t>
            </a:r>
            <a:r>
              <a:rPr lang="en-US" b="1" baseline="0"/>
              <a:t> your cloud resources with Azure Security Center</a:t>
            </a:r>
          </a:p>
          <a:p>
            <a:endParaRPr lang="en-US" b="1" baseline="0"/>
          </a:p>
          <a:p>
            <a:pPr lvl="0"/>
            <a:r>
              <a:rPr lang="en-US" sz="900" kern="1200">
                <a:solidFill>
                  <a:schemeClr val="tx1"/>
                </a:solidFill>
                <a:effectLst/>
                <a:latin typeface="Segoe UI Light" pitchFamily="34" charset="0"/>
                <a:ea typeface="+mn-ea"/>
                <a:cs typeface="+mn-cs"/>
              </a:rPr>
              <a:t>With Azure Security Center you can gain full visibility and control of your cloud security state with a single, unified view:</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Collect security data from multiple sources: </a:t>
            </a:r>
            <a:r>
              <a:rPr lang="en-US" sz="900" kern="1200">
                <a:solidFill>
                  <a:schemeClr val="tx1"/>
                </a:solidFill>
                <a:effectLst/>
                <a:latin typeface="Segoe UI Light" pitchFamily="34" charset="0"/>
                <a:ea typeface="+mn-ea"/>
                <a:cs typeface="+mn-cs"/>
              </a:rPr>
              <a:t>Collect, search, and analyze security data from a variety of sources, including connected partner solutions like network firewalls and other Microsoft services.</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Integration with existing security workflows: </a:t>
            </a:r>
            <a:r>
              <a:rPr lang="en-US" sz="900" kern="1200">
                <a:solidFill>
                  <a:schemeClr val="tx1"/>
                </a:solidFill>
                <a:effectLst/>
                <a:latin typeface="Segoe UI Light" pitchFamily="34" charset="0"/>
                <a:ea typeface="+mn-ea"/>
                <a:cs typeface="+mn-cs"/>
              </a:rPr>
              <a:t>Access, integrate, and analyze security information using REST APIs to connect existing tools and processes.</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Easily onboard cloud resources: </a:t>
            </a:r>
            <a:r>
              <a:rPr lang="en-US" sz="900" kern="1200">
                <a:solidFill>
                  <a:schemeClr val="tx1"/>
                </a:solidFill>
                <a:effectLst/>
                <a:latin typeface="Segoe UI Light" pitchFamily="34" charset="0"/>
                <a:ea typeface="+mn-ea"/>
                <a:cs typeface="+mn-cs"/>
              </a:rPr>
              <a:t>Keep pace with rapidly changing cloud workloads. Automatically discover and onboard new resources created in your Azure subscriptions. </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Continuous security assessment: </a:t>
            </a:r>
            <a:r>
              <a:rPr lang="en-US" sz="900" kern="1200">
                <a:solidFill>
                  <a:schemeClr val="tx1"/>
                </a:solidFill>
                <a:effectLst/>
                <a:latin typeface="Segoe UI Light" pitchFamily="34" charset="0"/>
                <a:ea typeface="+mn-ea"/>
                <a:cs typeface="+mn-cs"/>
              </a:rPr>
              <a:t>monitor the security of virtual machines, networks, and Azure services using hundreds of built-in security assessments or create your own.</a:t>
            </a:r>
            <a:endParaRPr lang="en-US" sz="1100" kern="1200">
              <a:solidFill>
                <a:schemeClr val="tx1"/>
              </a:solidFill>
              <a:effectLst/>
              <a:latin typeface="Segoe UI Light" pitchFamily="34" charset="0"/>
              <a:ea typeface="+mn-ea"/>
              <a:cs typeface="+mn-cs"/>
            </a:endParaRPr>
          </a:p>
          <a:p>
            <a:pPr lvl="1"/>
            <a:r>
              <a:rPr lang="en-US" sz="900" kern="1200">
                <a:solidFill>
                  <a:schemeClr val="tx1"/>
                </a:solidFill>
                <a:effectLst/>
                <a:latin typeface="Segoe UI Light" pitchFamily="34" charset="0"/>
                <a:ea typeface="+mn-ea"/>
                <a:cs typeface="+mn-cs"/>
              </a:rPr>
              <a:t>Built-in dashboards provide instant insights into security issues that require attention.</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Centralized policy management: </a:t>
            </a:r>
            <a:r>
              <a:rPr lang="en-US" sz="900" kern="1200">
                <a:solidFill>
                  <a:schemeClr val="tx1"/>
                </a:solidFill>
                <a:effectLst/>
                <a:latin typeface="Segoe UI Light" pitchFamily="34" charset="0"/>
                <a:ea typeface="+mn-ea"/>
                <a:cs typeface="+mn-cs"/>
              </a:rPr>
              <a:t>Ensure compliance with company or regulatory security requirements by centrally managing security policies across all your cloud workloads.</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Compliance reporting</a:t>
            </a:r>
            <a:r>
              <a:rPr lang="en-US" sz="900" kern="1200">
                <a:solidFill>
                  <a:schemeClr val="tx1"/>
                </a:solidFill>
                <a:effectLst/>
                <a:latin typeface="Segoe UI Light" pitchFamily="34" charset="0"/>
                <a:ea typeface="+mn-ea"/>
                <a:cs typeface="+mn-cs"/>
              </a:rPr>
              <a:t>: Use security data and insights to demonstrate compliance and easily generate evidence for auditors.</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(If asked whether Azure Security Center supports hybrid workloads, the answer is yes: </a:t>
            </a:r>
            <a:r>
              <a:rPr lang="en-US" sz="900" kern="1200">
                <a:solidFill>
                  <a:schemeClr val="tx1"/>
                </a:solidFill>
                <a:effectLst/>
                <a:latin typeface="Segoe UI Light" pitchFamily="34" charset="0"/>
                <a:ea typeface="+mn-ea"/>
                <a:cs typeface="+mn-cs"/>
              </a:rPr>
              <a:t>manage security across all your hybrid cloud workloads – on-premises, Azure, and other cloud platforms – in one console.)</a:t>
            </a:r>
            <a:endParaRPr lang="en-US" sz="11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You can also identify and mitigate risks proactively to reduce your exposure to security threats:</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Proactive security assessment: </a:t>
            </a:r>
            <a:r>
              <a:rPr lang="en-US" sz="900" kern="1200">
                <a:solidFill>
                  <a:schemeClr val="tx1"/>
                </a:solidFill>
                <a:effectLst/>
                <a:latin typeface="Segoe UI Light" pitchFamily="34" charset="0"/>
                <a:ea typeface="+mn-ea"/>
                <a:cs typeface="+mn-cs"/>
              </a:rPr>
              <a:t>Identify software and configurations that are vulnerable to attack.</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Actionable recommendations: </a:t>
            </a:r>
            <a:r>
              <a:rPr lang="en-US" sz="900" kern="1200">
                <a:solidFill>
                  <a:schemeClr val="tx1"/>
                </a:solidFill>
                <a:effectLst/>
                <a:latin typeface="Segoe UI Light" pitchFamily="34" charset="0"/>
                <a:ea typeface="+mn-ea"/>
                <a:cs typeface="+mn-cs"/>
              </a:rPr>
              <a:t>Remediate security vulnerabilities before they can be exploited by attackers with prioritized, actionable security recommendations and built-in automation playbooks.</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Adaptive application controls: </a:t>
            </a:r>
            <a:r>
              <a:rPr lang="en-US" sz="900" kern="1200">
                <a:solidFill>
                  <a:schemeClr val="tx1"/>
                </a:solidFill>
                <a:effectLst/>
                <a:latin typeface="Segoe UI Light" pitchFamily="34" charset="0"/>
                <a:ea typeface="+mn-ea"/>
                <a:cs typeface="+mn-cs"/>
              </a:rPr>
              <a:t>Block malware and other unwanted applications by applying whitelisting recommendations adapted to your specific workloads and powered by machine learning. </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Controlled network access: </a:t>
            </a:r>
            <a:r>
              <a:rPr lang="en-US" sz="900" kern="1200">
                <a:solidFill>
                  <a:schemeClr val="tx1"/>
                </a:solidFill>
                <a:effectLst/>
                <a:latin typeface="Segoe UI Light" pitchFamily="34" charset="0"/>
                <a:ea typeface="+mn-ea"/>
                <a:cs typeface="+mn-cs"/>
              </a:rPr>
              <a:t>Reduce the network attack surface with just-in-time, controlled access to management ports on Azure VMs, drastically reducing exposure to brute force and other network attacks.</a:t>
            </a:r>
            <a:endParaRPr lang="en-US" sz="11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Azure Security Center has robust capabilities to prevent attacks. When threats do happen, Security Center can quickly detect and respond to threats with advanced analytics and Microsoft Intelligent Security Graph.</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Industry’s most extensive threat intelligence: </a:t>
            </a:r>
            <a:r>
              <a:rPr lang="en-US" sz="900" kern="1200">
                <a:solidFill>
                  <a:schemeClr val="tx1"/>
                </a:solidFill>
                <a:effectLst/>
                <a:latin typeface="Segoe UI Light" pitchFamily="34" charset="0"/>
                <a:ea typeface="+mn-ea"/>
                <a:cs typeface="+mn-cs"/>
              </a:rPr>
              <a:t>Tap into the Microsoft Intelligent Security Graph, which uses trillions of signals from Microsoft services and systems around the globe to identify new and evolving threats. </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Advanced threat detection: </a:t>
            </a:r>
            <a:r>
              <a:rPr lang="en-US" sz="900" kern="1200">
                <a:solidFill>
                  <a:schemeClr val="tx1"/>
                </a:solidFill>
                <a:effectLst/>
                <a:latin typeface="Segoe UI Light" pitchFamily="34" charset="0"/>
                <a:ea typeface="+mn-ea"/>
                <a:cs typeface="+mn-cs"/>
              </a:rPr>
              <a:t>Use built-in behavioral analytics and machine learning to identify attacks and zero-day exploits. Monitor networks, machines, and cloud services for known attack patterns and post-breach activity. </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Prioritized alerts and incidents: </a:t>
            </a:r>
            <a:r>
              <a:rPr lang="en-US" sz="900" kern="1200">
                <a:solidFill>
                  <a:schemeClr val="tx1"/>
                </a:solidFill>
                <a:effectLst/>
                <a:latin typeface="Segoe UI Light" pitchFamily="34" charset="0"/>
                <a:ea typeface="+mn-ea"/>
                <a:cs typeface="+mn-cs"/>
              </a:rPr>
              <a:t>Focus on the most critical threats first with prioritized security alerts and incidents that map alerts of different types into a single attack campaign. Create your own custom security alerts as well. </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Streamlined investigation: </a:t>
            </a:r>
            <a:r>
              <a:rPr lang="en-US" sz="900" kern="1200">
                <a:solidFill>
                  <a:schemeClr val="tx1"/>
                </a:solidFill>
                <a:effectLst/>
                <a:latin typeface="Segoe UI Light" pitchFamily="34" charset="0"/>
                <a:ea typeface="+mn-ea"/>
                <a:cs typeface="+mn-cs"/>
              </a:rPr>
              <a:t>Quickly assess the scope and impact of an attack with a visual, interactive experience. Use predefined or ad hoc queries for deeper exploration of security data.</a:t>
            </a:r>
            <a:endParaRPr lang="en-US" sz="11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Contextual threat intelligence</a:t>
            </a:r>
            <a:r>
              <a:rPr lang="en-US" sz="900" kern="1200">
                <a:solidFill>
                  <a:schemeClr val="tx1"/>
                </a:solidFill>
                <a:effectLst/>
                <a:latin typeface="Segoe UI Light" pitchFamily="34" charset="0"/>
                <a:ea typeface="+mn-ea"/>
                <a:cs typeface="+mn-cs"/>
              </a:rPr>
              <a:t>: Visualize the source of attacks on an interactive world map. Use built-in threat intelligence reports to gain valuable insight into the techniques and objectives of known malicious actors.</a:t>
            </a:r>
            <a:endParaRPr lang="en-US" sz="1100" kern="1200">
              <a:solidFill>
                <a:schemeClr val="tx1"/>
              </a:solidFill>
              <a:effectLst/>
              <a:latin typeface="Segoe UI Light" pitchFamily="34" charset="0"/>
              <a:ea typeface="+mn-ea"/>
              <a:cs typeface="+mn-cs"/>
            </a:endParaRPr>
          </a:p>
          <a:p>
            <a:pPr marL="388712" lvl="1" indent="-171450">
              <a:buFont typeface="Arial" panose="020B0604020202020204" pitchFamily="34" charset="0"/>
              <a:buChar char="•"/>
            </a:pP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721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 repeatedly &amp; reliably using Infrastructure as Code</a:t>
            </a:r>
          </a:p>
          <a:p>
            <a:endParaRPr lang="en-US" b="1"/>
          </a:p>
          <a:p>
            <a:pPr marL="17145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a:t>
            </a:r>
            <a:r>
              <a:rPr lang="en-US" sz="900" b="1" kern="1200" err="1">
                <a:solidFill>
                  <a:schemeClr val="tx1"/>
                </a:solidFill>
                <a:effectLst/>
                <a:latin typeface="Segoe UI Light" pitchFamily="34" charset="0"/>
                <a:ea typeface="+mn-ea"/>
                <a:cs typeface="+mn-cs"/>
              </a:rPr>
              <a:t>sdfsdfsdf</a:t>
            </a:r>
            <a:endParaRPr lang="en-US" sz="11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36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nSpc>
                <a:spcPct val="90000"/>
              </a:lnSpc>
              <a:buFontTx/>
              <a:buChar char="-"/>
              <a:defRPr/>
            </a:pPr>
            <a:r>
              <a:rPr lang="en-US" sz="900" b="1" spc="-29">
                <a:ln w="3175">
                  <a:noFill/>
                </a:ln>
                <a:solidFill>
                  <a:srgbClr val="0078D7"/>
                </a:solidFill>
                <a:cs typeface="Segoe UI Semilight" panose="020B0402040204020203" pitchFamily="34" charset="0"/>
              </a:rPr>
              <a:t>Microsoft has the highest number of open source contributors on GitHub of any organization in the world with 16, 419 contributors</a:t>
            </a:r>
          </a:p>
          <a:p>
            <a:pPr marL="171450" lvl="0" indent="-171450">
              <a:lnSpc>
                <a:spcPct val="90000"/>
              </a:lnSpc>
              <a:buFontTx/>
              <a:buChar char="-"/>
              <a:defRPr/>
            </a:pPr>
            <a:r>
              <a:rPr lang="en-US" sz="900" b="1" spc="-29">
                <a:ln w="3175">
                  <a:noFill/>
                </a:ln>
                <a:solidFill>
                  <a:srgbClr val="0078D7"/>
                </a:solidFill>
                <a:cs typeface="Segoe UI Semilight" panose="020B0402040204020203" pitchFamily="34" charset="0"/>
              </a:rPr>
              <a:t>Microsoft also makes one of the highest number of contributions to many repositories</a:t>
            </a:r>
          </a:p>
          <a:p>
            <a:pPr marL="171450" lvl="0" indent="-171450">
              <a:lnSpc>
                <a:spcPct val="90000"/>
              </a:lnSpc>
              <a:buFontTx/>
              <a:buChar char="-"/>
              <a:defRPr/>
            </a:pPr>
            <a:r>
              <a:rPr lang="en-US" sz="900" b="1" spc="-29">
                <a:ln w="3175">
                  <a:noFill/>
                </a:ln>
                <a:solidFill>
                  <a:srgbClr val="0078D7"/>
                </a:solidFill>
                <a:cs typeface="Segoe UI Semilight" panose="020B0402040204020203" pitchFamily="34" charset="0"/>
              </a:rPr>
              <a:t>Microsoft is the number three contributing organization to the Kubernetes project and we have created and contributed many projects in the Kubernetes ecosystem, including Helm and associated projects</a:t>
            </a:r>
          </a:p>
          <a:p>
            <a:pPr marL="171450" lvl="0" indent="-171450">
              <a:lnSpc>
                <a:spcPct val="90000"/>
              </a:lnSpc>
              <a:buFontTx/>
              <a:buChar char="-"/>
              <a:defRPr/>
            </a:pPr>
            <a:r>
              <a:rPr lang="en-US" sz="900" b="1" spc="-29">
                <a:ln w="3175">
                  <a:noFill/>
                </a:ln>
                <a:solidFill>
                  <a:srgbClr val="0078D7"/>
                </a:solidFill>
                <a:cs typeface="Segoe UI Semilight" panose="020B0402040204020203" pitchFamily="34" charset="0"/>
              </a:rPr>
              <a:t>Microsoft had a requirement for large filesystems when using Git for Windows SCM, so created the Git Virtual File System and made significant contributions to libgit2 which are now available for everyone to benefit from</a:t>
            </a:r>
          </a:p>
          <a:p>
            <a:pPr marL="171450" lvl="0" indent="-171450">
              <a:lnSpc>
                <a:spcPct val="90000"/>
              </a:lnSpc>
              <a:buFontTx/>
              <a:buChar char="-"/>
              <a:defRPr/>
            </a:pPr>
            <a:endParaRPr lang="en-US" sz="900" b="1" spc="-29">
              <a:ln w="3175">
                <a:noFill/>
              </a:ln>
              <a:solidFill>
                <a:srgbClr val="0078D7"/>
              </a:solidFill>
              <a:cs typeface="Segoe UI Semilight" panose="020B0402040204020203" pitchFamily="34" charset="0"/>
            </a:endParaRPr>
          </a:p>
          <a:p>
            <a:pPr marL="171450" lvl="0" indent="-171450">
              <a:lnSpc>
                <a:spcPct val="90000"/>
              </a:lnSpc>
              <a:buFontTx/>
              <a:buChar char="-"/>
              <a:defRPr/>
            </a:pPr>
            <a:endParaRPr kumimoji="0" lang="en-US" sz="900" b="1" i="0" u="none" strike="noStrike" kern="1200" cap="none" spc="-29" normalizeH="0" baseline="0" noProof="0">
              <a:ln w="3175">
                <a:noFill/>
              </a:ln>
              <a:solidFill>
                <a:srgbClr val="0078D7"/>
              </a:solidFill>
              <a:effectLst/>
              <a:uLnTx/>
              <a:uFillTx/>
              <a:latin typeface="Segoe UI"/>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396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z="900" kern="1200">
                <a:solidFill>
                  <a:schemeClr val="tx1"/>
                </a:solidFill>
                <a:effectLst/>
                <a:latin typeface="Segoe UI Light" pitchFamily="34" charset="0"/>
                <a:ea typeface="+mn-ea"/>
                <a:cs typeface="+mn-cs"/>
              </a:rPr>
              <a:t>Direct integration of popular OSS &amp; 3rd Party tools such as Jenkins, Terraform and Ansible</a:t>
            </a:r>
          </a:p>
          <a:p>
            <a:pPr marL="171450" lvl="0" indent="-171450">
              <a:buFontTx/>
              <a:buChar char="-"/>
            </a:pPr>
            <a:r>
              <a:rPr lang="en-US" sz="900" kern="1200">
                <a:solidFill>
                  <a:schemeClr val="tx1"/>
                </a:solidFill>
                <a:effectLst/>
                <a:latin typeface="Segoe UI Light" pitchFamily="34" charset="0"/>
                <a:ea typeface="+mn-ea"/>
                <a:cs typeface="+mn-cs"/>
              </a:rPr>
              <a:t>Developer Hubs for projects provide clear guidance on how to both deploy these tools on Azure and also integrate them with Azure services, even if these run elsewhere</a:t>
            </a:r>
          </a:p>
          <a:p>
            <a:pPr marL="171450" lvl="0" indent="-171450">
              <a:buFontTx/>
              <a:buChar char="-"/>
            </a:pPr>
            <a:r>
              <a:rPr lang="en-US" sz="900" kern="1200">
                <a:solidFill>
                  <a:schemeClr val="tx1"/>
                </a:solidFill>
                <a:effectLst/>
                <a:latin typeface="Segoe UI Light" pitchFamily="34" charset="0"/>
                <a:ea typeface="+mn-ea"/>
                <a:cs typeface="+mn-cs"/>
              </a:rPr>
              <a:t>Canonical example shown here is http://docs.Microsoft.com/azure/Jenkins </a:t>
            </a:r>
            <a:endParaRPr lang="en-AU"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0221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panose="020F0502020204030204"/>
                <a:ea typeface="+mn-ea"/>
                <a:cs typeface="+mn-cs"/>
              </a:rPr>
              <a:t>Azure DevOps Projects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30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11/25/2018 4:10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612060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VSTS DevOps processes &amp; </a:t>
            </a:r>
            <a:r>
              <a:rPr lang="en-US" err="1"/>
              <a:t>.Net</a:t>
            </a:r>
            <a:r>
              <a:rPr lang="en-US"/>
              <a:t> Core processes</a:t>
            </a:r>
          </a:p>
        </p:txBody>
      </p:sp>
      <p:sp>
        <p:nvSpPr>
          <p:cNvPr id="4" name="Slide Number Placeholder 3"/>
          <p:cNvSpPr>
            <a:spLocks noGrp="1"/>
          </p:cNvSpPr>
          <p:nvPr>
            <p:ph type="sldNum" sz="quarter" idx="10"/>
          </p:nvPr>
        </p:nvSpPr>
        <p:spPr/>
        <p:txBody>
          <a:bodyPr/>
          <a:lstStyle/>
          <a:p>
            <a:fld id="{F5194323-46EB-47FD-802B-1151F9FD2B5B}" type="slidenum">
              <a:rPr lang="en-US" smtClean="0"/>
              <a:t>39</a:t>
            </a:fld>
            <a:endParaRPr lang="en-US"/>
          </a:p>
        </p:txBody>
      </p:sp>
    </p:spTree>
    <p:extLst>
      <p:ext uri="{BB962C8B-B14F-4D97-AF65-F5344CB8AC3E}">
        <p14:creationId xmlns:p14="http://schemas.microsoft.com/office/powerpoint/2010/main" val="791646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definition of DevOps is the union of PEOPLE, PROCESS and TOOLS to enable the continuous delivery of value to our CUSTOMERS</a:t>
            </a:r>
            <a:endParaRPr lang="en-US"/>
          </a:p>
        </p:txBody>
      </p:sp>
      <p:sp>
        <p:nvSpPr>
          <p:cNvPr id="4" name="Header Placeholder 3"/>
          <p:cNvSpPr>
            <a:spLocks noGrp="1"/>
          </p:cNvSpPr>
          <p:nvPr>
            <p:ph type="hdr" sz="quarter" idx="10"/>
          </p:nvPr>
        </p:nvSpPr>
        <p:spPr/>
        <p:txBody>
          <a:bodyPr/>
          <a:lstStyle/>
          <a:p>
            <a:pPr defTabSz="958206">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90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8206">
              <a:defRPr/>
            </a:pPr>
            <a:fld id="{0C673344-19C1-4F3F-B3FC-900A05EF21EA}" type="datetime8">
              <a:rPr lang="en-US">
                <a:solidFill>
                  <a:prstClr val="black"/>
                </a:solidFill>
              </a:rPr>
              <a:pPr defTabSz="958206">
                <a:defRPr/>
              </a:pPr>
              <a:t>11/25/2018 4:10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8206">
              <a:defRPr/>
            </a:pPr>
            <a:fld id="{B4008EB6-D09E-4580-8CD6-DDB14511944F}" type="slidenum">
              <a:rPr lang="en-US">
                <a:solidFill>
                  <a:prstClr val="black"/>
                </a:solidFill>
              </a:rPr>
              <a:pPr defTabSz="958206">
                <a:defRPr/>
              </a:pPr>
              <a:t>4</a:t>
            </a:fld>
            <a:endParaRPr lang="en-US">
              <a:solidFill>
                <a:prstClr val="black"/>
              </a:solidFill>
            </a:endParaRPr>
          </a:p>
        </p:txBody>
      </p:sp>
    </p:spTree>
    <p:extLst>
      <p:ext uri="{BB962C8B-B14F-4D97-AF65-F5344CB8AC3E}">
        <p14:creationId xmlns:p14="http://schemas.microsoft.com/office/powerpoint/2010/main" val="3498231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75,713 ACTIVE users in Aug 2017</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11/25/2018 4:10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910399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Customer focussed, Team Autonomy and Shifting Left are basically second decade agile</a:t>
            </a:r>
          </a:p>
          <a:p>
            <a:pPr defTabSz="958206">
              <a:spcAft>
                <a:spcPts val="349"/>
              </a:spcAft>
              <a:defRPr/>
            </a:pPr>
            <a:r>
              <a:rPr lang="en-GB"/>
              <a:t>DevOps brings Product First Mindset and Infrastructure as a Flexible Resource into play</a:t>
            </a:r>
          </a:p>
          <a:p>
            <a:pPr defTabSz="958206">
              <a:spcAft>
                <a:spcPts val="349"/>
              </a:spcAft>
              <a:defRPr/>
            </a:pPr>
            <a:endParaRPr lang="en-GB"/>
          </a:p>
          <a:p>
            <a:pPr defTabSz="958206">
              <a:spcAft>
                <a:spcPts val="349"/>
              </a:spcAft>
              <a:defRPr/>
            </a:pPr>
            <a:r>
              <a:rPr lang="en-GB"/>
              <a:t>Note that they all result in some inter-related processes. We’ve got to where we are now over a long time, and it’s been a very iterative process. </a:t>
            </a:r>
          </a:p>
          <a:p>
            <a:pPr defTabSz="958206">
              <a:spcAft>
                <a:spcPts val="349"/>
              </a:spcAft>
              <a:defRPr/>
            </a:pPr>
            <a:endParaRPr lang="en-GB"/>
          </a:p>
          <a:p>
            <a:pPr defTabSz="958206">
              <a:spcAft>
                <a:spcPts val="349"/>
              </a:spcAft>
              <a:defRPr/>
            </a:pPr>
            <a:r>
              <a:rPr lang="en-GB"/>
              <a:t>But we’re not done – we’ve still lots to learn.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939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VSTS &amp; </a:t>
            </a:r>
            <a:r>
              <a:rPr kumimoji="0" lang="en-US" sz="900" b="0" i="0" u="none" strike="noStrike" kern="0" cap="none" spc="0" normalizeH="0" baseline="0" noProof="0" dirty="0" err="1">
                <a:ln>
                  <a:noFill/>
                </a:ln>
                <a:solidFill>
                  <a:prstClr val="white"/>
                </a:solidFill>
                <a:effectLst/>
                <a:uLnTx/>
                <a:uFillTx/>
                <a:latin typeface="Calibri" panose="020F0502020204030204"/>
                <a:ea typeface="+mn-ea"/>
                <a:cs typeface="+mn-cs"/>
              </a:rPr>
              <a:t>.Net</a:t>
            </a: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 Core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665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Buying process for VSTS and </a:t>
            </a:r>
            <a:r>
              <a:rPr lang="en-US" err="1"/>
              <a:t>Quickstarts</a:t>
            </a:r>
            <a:r>
              <a:rPr lang="en-US"/>
              <a:t> for OSS</a:t>
            </a:r>
          </a:p>
        </p:txBody>
      </p:sp>
      <p:sp>
        <p:nvSpPr>
          <p:cNvPr id="4" name="Slide Number Placeholder 3"/>
          <p:cNvSpPr>
            <a:spLocks noGrp="1"/>
          </p:cNvSpPr>
          <p:nvPr>
            <p:ph type="sldNum" sz="quarter" idx="10"/>
          </p:nvPr>
        </p:nvSpPr>
        <p:spPr/>
        <p:txBody>
          <a:bodyPr/>
          <a:lstStyle/>
          <a:p>
            <a:fld id="{F5194323-46EB-47FD-802B-1151F9FD2B5B}" type="slidenum">
              <a:rPr lang="en-US" smtClean="0"/>
              <a:t>43</a:t>
            </a:fld>
            <a:endParaRPr lang="en-US"/>
          </a:p>
        </p:txBody>
      </p:sp>
    </p:spTree>
    <p:extLst>
      <p:ext uri="{BB962C8B-B14F-4D97-AF65-F5344CB8AC3E}">
        <p14:creationId xmlns:p14="http://schemas.microsoft.com/office/powerpoint/2010/main" val="1363944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1E1B63-1B40-48E9-9D20-678A86629405}" type="slidenum">
              <a:rPr lang="en-US" smtClean="0"/>
              <a:t>44</a:t>
            </a:fld>
            <a:endParaRPr lang="en-US"/>
          </a:p>
        </p:txBody>
      </p:sp>
    </p:spTree>
    <p:extLst>
      <p:ext uri="{BB962C8B-B14F-4D97-AF65-F5344CB8AC3E}">
        <p14:creationId xmlns:p14="http://schemas.microsoft.com/office/powerpoint/2010/main" val="3534968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1E1B63-1B40-48E9-9D20-678A86629405}" type="slidenum">
              <a:rPr lang="en-US" smtClean="0"/>
              <a:t>45</a:t>
            </a:fld>
            <a:endParaRPr lang="en-US"/>
          </a:p>
        </p:txBody>
      </p:sp>
    </p:spTree>
    <p:extLst>
      <p:ext uri="{BB962C8B-B14F-4D97-AF65-F5344CB8AC3E}">
        <p14:creationId xmlns:p14="http://schemas.microsoft.com/office/powerpoint/2010/main" val="2891787392"/>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VSTS DevOps processes &amp; </a:t>
            </a:r>
            <a:r>
              <a:rPr lang="en-US" err="1"/>
              <a:t>.Net</a:t>
            </a:r>
            <a:r>
              <a:rPr lang="en-US"/>
              <a:t> Core processes</a:t>
            </a:r>
          </a:p>
        </p:txBody>
      </p:sp>
      <p:sp>
        <p:nvSpPr>
          <p:cNvPr id="4" name="Slide Number Placeholder 3"/>
          <p:cNvSpPr>
            <a:spLocks noGrp="1"/>
          </p:cNvSpPr>
          <p:nvPr>
            <p:ph type="sldNum" sz="quarter" idx="10"/>
          </p:nvPr>
        </p:nvSpPr>
        <p:spPr/>
        <p:txBody>
          <a:bodyPr/>
          <a:lstStyle/>
          <a:p>
            <a:fld id="{F5194323-46EB-47FD-802B-1151F9FD2B5B}" type="slidenum">
              <a:rPr lang="en-US" smtClean="0"/>
              <a:t>45</a:t>
            </a:fld>
            <a:endParaRPr lang="en-US"/>
          </a:p>
        </p:txBody>
      </p:sp>
    </p:spTree>
    <p:extLst>
      <p:ext uri="{BB962C8B-B14F-4D97-AF65-F5344CB8AC3E}">
        <p14:creationId xmlns:p14="http://schemas.microsoft.com/office/powerpoint/2010/main" val="791646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11/25/2018 4:10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05494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u="sng"/>
              <a:t>References </a:t>
            </a:r>
          </a:p>
          <a:p>
            <a:r>
              <a:rPr lang="en-US"/>
              <a:t>https://samate.nist.gov/index.php/Source_Code_Security_Analyzers.html</a:t>
            </a:r>
          </a:p>
          <a:p>
            <a:r>
              <a:rPr lang="en-US"/>
              <a:t>https://www.owasp.org/index.php/Source_Code_Analysis_Tools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11/25/2018 4:10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232064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900" kern="1200" dirty="0">
                <a:solidFill>
                  <a:schemeClr val="tx1"/>
                </a:solidFill>
                <a:effectLst/>
                <a:latin typeface="Segoe UI Light" pitchFamily="34" charset="0"/>
                <a:ea typeface="+mn-ea"/>
                <a:cs typeface="+mn-cs"/>
              </a:rPr>
              <a:t>So how do you get started contributing yourself? For this a word from our sponsor – as in Ken from Marketing.  </a:t>
            </a:r>
          </a:p>
          <a:p>
            <a:pPr marL="0" lvl="0" indent="0">
              <a:buFontTx/>
              <a:buNone/>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Our hub has a bunch of content, the best way you can start is to test this and contribute to fix any content. </a:t>
            </a:r>
            <a:endParaRPr lang="en-AU"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547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49</a:t>
            </a:fld>
            <a:endParaRPr lang="en-US"/>
          </a:p>
        </p:txBody>
      </p:sp>
    </p:spTree>
    <p:extLst>
      <p:ext uri="{BB962C8B-B14F-4D97-AF65-F5344CB8AC3E}">
        <p14:creationId xmlns:p14="http://schemas.microsoft.com/office/powerpoint/2010/main" val="2128102747"/>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Buying process for VSTS and </a:t>
            </a:r>
            <a:r>
              <a:rPr lang="en-US" err="1"/>
              <a:t>Quickstarts</a:t>
            </a:r>
            <a:r>
              <a:rPr lang="en-US"/>
              <a:t> for OSS</a:t>
            </a:r>
          </a:p>
        </p:txBody>
      </p:sp>
      <p:sp>
        <p:nvSpPr>
          <p:cNvPr id="4" name="Slide Number Placeholder 3"/>
          <p:cNvSpPr>
            <a:spLocks noGrp="1"/>
          </p:cNvSpPr>
          <p:nvPr>
            <p:ph type="sldNum" sz="quarter" idx="10"/>
          </p:nvPr>
        </p:nvSpPr>
        <p:spPr/>
        <p:txBody>
          <a:bodyPr/>
          <a:lstStyle/>
          <a:p>
            <a:fld id="{F5194323-46EB-47FD-802B-1151F9FD2B5B}" type="slidenum">
              <a:rPr lang="en-US" smtClean="0"/>
              <a:t>49</a:t>
            </a:fld>
            <a:endParaRPr lang="en-US"/>
          </a:p>
        </p:txBody>
      </p:sp>
    </p:spTree>
    <p:extLst>
      <p:ext uri="{BB962C8B-B14F-4D97-AF65-F5344CB8AC3E}">
        <p14:creationId xmlns:p14="http://schemas.microsoft.com/office/powerpoint/2010/main" val="136394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757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2586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11/25/2018 4:10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57</a:t>
            </a:fld>
            <a:endParaRPr lang="en-US"/>
          </a:p>
        </p:txBody>
      </p:sp>
    </p:spTree>
    <p:extLst>
      <p:ext uri="{BB962C8B-B14F-4D97-AF65-F5344CB8AC3E}">
        <p14:creationId xmlns:p14="http://schemas.microsoft.com/office/powerpoint/2010/main" val="387151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6803013"/>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65</a:t>
            </a:fld>
            <a:endParaRPr lang="en-US"/>
          </a:p>
        </p:txBody>
      </p:sp>
    </p:spTree>
    <p:extLst>
      <p:ext uri="{BB962C8B-B14F-4D97-AF65-F5344CB8AC3E}">
        <p14:creationId xmlns:p14="http://schemas.microsoft.com/office/powerpoint/2010/main" val="157607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353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9B0F7D-4A71-49D9-9DF2-CF5C18D5EA4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83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517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‹Nr.›</a:t>
            </a:fld>
            <a:endParaRPr lang="en-US"/>
          </a:p>
        </p:txBody>
      </p:sp>
    </p:spTree>
    <p:extLst>
      <p:ext uri="{BB962C8B-B14F-4D97-AF65-F5344CB8AC3E}">
        <p14:creationId xmlns:p14="http://schemas.microsoft.com/office/powerpoint/2010/main" val="32310925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323109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994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087800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715438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541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616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8619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92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52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7931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07985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116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1127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230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651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1106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130389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68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32427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3688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86716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Tree>
    <p:extLst>
      <p:ext uri="{BB962C8B-B14F-4D97-AF65-F5344CB8AC3E}">
        <p14:creationId xmlns:p14="http://schemas.microsoft.com/office/powerpoint/2010/main" val="1635918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1" name="Group 140"/>
          <p:cNvGrpSpPr>
            <a:grpSpLocks noChangeAspect="1"/>
          </p:cNvGrpSpPr>
          <p:nvPr userDrawn="1"/>
        </p:nvGrpSpPr>
        <p:grpSpPr bwMode="gray">
          <a:xfrm>
            <a:off x="7315750" y="3137933"/>
            <a:ext cx="4487478"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49128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43" name="Group 142"/>
          <p:cNvGrpSpPr>
            <a:grpSpLocks noChangeAspect="1"/>
          </p:cNvGrpSpPr>
          <p:nvPr userDrawn="1"/>
        </p:nvGrpSpPr>
        <p:grpSpPr bwMode="gray">
          <a:xfrm>
            <a:off x="7315750" y="3137933"/>
            <a:ext cx="4487478"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6668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11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732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5301247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64654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56556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0152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3244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51915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3807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7608301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9200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980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10993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813961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6525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193006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667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3" Type="http://schemas.openxmlformats.org/officeDocument/2006/relationships/slideLayout" Target="../slideLayouts/slideLayout310.xml"/><Relationship Id="rId21" Type="http://schemas.openxmlformats.org/officeDocument/2006/relationships/image" Target="../media/image1.emf"/><Relationship Id="rId7" Type="http://schemas.openxmlformats.org/officeDocument/2006/relationships/slideLayout" Target="../slideLayouts/slideLayout70.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 Type="http://schemas.openxmlformats.org/officeDocument/2006/relationships/slideLayout" Target="../slideLayouts/slideLayout210.xml"/><Relationship Id="rId16" Type="http://schemas.openxmlformats.org/officeDocument/2006/relationships/slideLayout" Target="../slideLayouts/slideLayout160.xml"/><Relationship Id="rId20" Type="http://schemas.openxmlformats.org/officeDocument/2006/relationships/theme" Target="../theme/theme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5" Type="http://schemas.openxmlformats.org/officeDocument/2006/relationships/slideLayout" Target="../slideLayouts/slideLayout59.xml"/><Relationship Id="rId15" Type="http://schemas.openxmlformats.org/officeDocument/2006/relationships/slideLayout" Target="../slideLayouts/slideLayout15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4" Type="http://schemas.openxmlformats.org/officeDocument/2006/relationships/slideLayout" Target="../slideLayouts/slideLayout410.xml"/><Relationship Id="rId9" Type="http://schemas.openxmlformats.org/officeDocument/2006/relationships/slideLayout" Target="../slideLayouts/slideLayout90.xml"/><Relationship Id="rId14"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739376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40544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2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4.jp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jpg"/><Relationship Id="rId34" Type="http://schemas.openxmlformats.org/officeDocument/2006/relationships/image" Target="../media/image55.png"/><Relationship Id="rId7" Type="http://schemas.openxmlformats.org/officeDocument/2006/relationships/image" Target="../media/image28.png"/><Relationship Id="rId12" Type="http://schemas.openxmlformats.org/officeDocument/2006/relationships/image" Target="../media/image33.jp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2" Type="http://schemas.openxmlformats.org/officeDocument/2006/relationships/notesSlide" Target="../notesSlides/notesSlide16.xml"/><Relationship Id="rId16" Type="http://schemas.openxmlformats.org/officeDocument/2006/relationships/image" Target="../media/image37.jp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jpg"/><Relationship Id="rId36" Type="http://schemas.openxmlformats.org/officeDocument/2006/relationships/image" Target="../media/image57.sv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jp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jpg"/><Relationship Id="rId35"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blog/microsoft-brings-container-innovation-to-the-enterprise-at-dockercon-2016/"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www.rightscale.com/lp/2017-state-of-the-cloud-report"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3" Type="http://schemas.openxmlformats.org/officeDocument/2006/relationships/slide" Target="slide450.xml"/><Relationship Id="rId18" Type="http://schemas.openxmlformats.org/officeDocument/2006/relationships/image" Target="../media/image15.PNG"/><Relationship Id="rId3" Type="http://schemas.openxmlformats.org/officeDocument/2006/relationships/image" Target="../media/image10.PNG"/><Relationship Id="rId21" Type="http://schemas.openxmlformats.org/officeDocument/2006/relationships/image" Target="../media/image16.PNG"/><Relationship Id="rId12" Type="http://schemas.openxmlformats.org/officeDocument/2006/relationships/image" Target="../media/image13.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slide" Target="slide490.xml"/><Relationship Id="rId20"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11.PNG"/><Relationship Id="rId11" Type="http://schemas.openxmlformats.org/officeDocument/2006/relationships/image" Target="../media/image11.PNG"/><Relationship Id="rId5" Type="http://schemas.openxmlformats.org/officeDocument/2006/relationships/image" Target="../media/image10.PNG"/><Relationship Id="rId15" Type="http://schemas.openxmlformats.org/officeDocument/2006/relationships/image" Target="../media/image14.PNG"/><Relationship Id="rId23" Type="http://schemas.openxmlformats.org/officeDocument/2006/relationships/image" Target="../media/image16.PNG"/><Relationship Id="rId10" Type="http://schemas.openxmlformats.org/officeDocument/2006/relationships/slide" Target="slide280.xml"/><Relationship Id="rId19" Type="http://schemas.openxmlformats.org/officeDocument/2006/relationships/slide" Target="slide650.xml"/><Relationship Id="rId4" Type="http://schemas.openxmlformats.org/officeDocument/2006/relationships/slide" Target="slide310.xml"/><Relationship Id="rId14" Type="http://schemas.openxmlformats.org/officeDocument/2006/relationships/image" Target="../media/image13.PNG"/><Relationship Id="rId22" Type="http://schemas.openxmlformats.org/officeDocument/2006/relationships/slide" Target="slide570.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53.xml"/><Relationship Id="rId6" Type="http://schemas.openxmlformats.org/officeDocument/2006/relationships/image" Target="../media/image63.png"/><Relationship Id="rId11" Type="http://schemas.openxmlformats.org/officeDocument/2006/relationships/image" Target="../media/image65.png"/><Relationship Id="rId5" Type="http://schemas.openxmlformats.org/officeDocument/2006/relationships/image" Target="../media/image62.png"/><Relationship Id="rId10" Type="http://schemas.openxmlformats.org/officeDocument/2006/relationships/hyperlink" Target="https://www.google.com/url?sa=i&amp;rct=j&amp;q=&amp;esrc=s&amp;source=images&amp;cd=&amp;cad=rja&amp;uact=8&amp;ved=0ahUKEwjEqOXDq_TYAhXJKWMKHS8IAGgQjRwIBw&amp;url=https://azure.microsoft.com/en-us/services/application-insights/&amp;psig=AOvVaw1TCHZHvY9AmxuLjReoRowX&amp;ust=1517011808901514" TargetMode="External"/><Relationship Id="rId4" Type="http://schemas.openxmlformats.org/officeDocument/2006/relationships/image" Target="../media/image61.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8.gif"/><Relationship Id="rId4" Type="http://schemas.openxmlformats.org/officeDocument/2006/relationships/hyperlink" Target="http://customers.microsoft.com/en-us/story/ambit-energ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customers.microsoft.com/en-us/story/jetcustomerstory" TargetMode="External"/><Relationship Id="rId7" Type="http://schemas.openxmlformats.org/officeDocument/2006/relationships/image" Target="../media/image72.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hyperlink" Target="https://www.google.com/url?sa=i&amp;rct=j&amp;q=&amp;esrc=s&amp;source=images&amp;cd=&amp;cad=rja&amp;uact=8&amp;ved=0ahUKEwiOktXDp5TYAhUJh1QKHXctAvAQjRwIBw&amp;url=https://slickdeals.net/coupons/jet/&amp;psig=AOvVaw3LDleibFyYoHn0po7au1h2&amp;ust=151371220175413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74.png"/></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8.jpg"/><Relationship Id="rId4" Type="http://schemas.openxmlformats.org/officeDocument/2006/relationships/hyperlink" Target="http://customers.microsoft.com/en-us/story/geico" TargetMode="Externa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50.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73.png"/><Relationship Id="rId7"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9.jpg"/><Relationship Id="rId4" Type="http://schemas.openxmlformats.org/officeDocument/2006/relationships/image" Target="../media/image82.png"/><Relationship Id="rId9" Type="http://schemas.openxmlformats.org/officeDocument/2006/relationships/comments" Target="../comments/comment4.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www.google.com/url?sa=i&amp;rct=j&amp;q=&amp;esrc=s&amp;source=images&amp;cd=&amp;cad=rja&amp;uact=8&amp;ved=0ahUKEwiZnKqj0_PYAhUO0mMKHSSuA3wQjRwIBw&amp;url=https://brigade.sh/&amp;psig=AOvVaw0VCuEfXueQIIBwg2s6a1YR&amp;ust=1516988117913166" TargetMode="External"/><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en-us/pricing/calculator/?service=visual-studio-team-services"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hyperlink" Target="https://marketplace.visualstudio.com/items?itemName=ms.vss-vstsuser"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marketplace.visualstudio.com/items?itemName=ms.feed"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diagramColors" Target="../diagrams/colors3.xml"/><Relationship Id="rId11" Type="http://schemas.openxmlformats.org/officeDocument/2006/relationships/hyperlink" Target="https://marketplace.visualstudio.com/items?itemName=ms.vss-testmanager-web" TargetMode="External"/><Relationship Id="rId5" Type="http://schemas.openxmlformats.org/officeDocument/2006/relationships/diagramQuickStyle" Target="../diagrams/quickStyle3.xml"/><Relationship Id="rId10" Type="http://schemas.openxmlformats.org/officeDocument/2006/relationships/hyperlink" Target="https://marketplace.visualstudio.com/items?itemName=ms.build-release-private-pipelines" TargetMode="External"/><Relationship Id="rId4" Type="http://schemas.openxmlformats.org/officeDocument/2006/relationships/diagramLayout" Target="../diagrams/layout3.xml"/><Relationship Id="rId9" Type="http://schemas.openxmlformats.org/officeDocument/2006/relationships/hyperlink" Target="https://marketplace.visualstudio.com/items?itemName=ms.build-release-hosted-pipelines" TargetMode="Externa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150.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en.wikipedia.org/wiki/File:CISCO_Security_Istana_01.jp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hyperlink" Target="https://azure.microsoft.com/en-us/solutions/devops/" TargetMode="Externa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ecorner.stanford.edu/videos/1327/Core-and-Context" TargetMode="Externa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s>
</file>

<file path=ppt/slides/_rels/slide650.xml.rels><?xml version="1.0" encoding="UTF-8" standalone="yes"?>
<Relationships xmlns="http://schemas.openxmlformats.org/package/2006/relationships"><Relationship Id="rId2" Type="http://schemas.openxmlformats.org/officeDocument/2006/relationships/notesSlide" Target="../notesSlides/notesSlide650.xml"/><Relationship Id="rId1" Type="http://schemas.openxmlformats.org/officeDocument/2006/relationships/slideLayout" Target="../slideLayouts/slideLayout15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718940B-B0C2-47CC-B4EB-17923DFDC3B1}"/>
              </a:ext>
            </a:extLst>
          </p:cNvPr>
          <p:cNvSpPr>
            <a:spLocks noGrp="1"/>
          </p:cNvSpPr>
          <p:nvPr>
            <p:ph type="title"/>
          </p:nvPr>
        </p:nvSpPr>
        <p:spPr/>
        <p:txBody>
          <a:bodyPr/>
          <a:lstStyle/>
          <a:p>
            <a:r>
              <a:rPr lang="en-US" dirty="0"/>
              <a:t>DevOps on Azure</a:t>
            </a:r>
          </a:p>
        </p:txBody>
      </p:sp>
      <p:sp>
        <p:nvSpPr>
          <p:cNvPr id="5" name="TextBox 6">
            <a:extLst>
              <a:ext uri="{FF2B5EF4-FFF2-40B4-BE49-F238E27FC236}">
                <a16:creationId xmlns:a16="http://schemas.microsoft.com/office/drawing/2014/main" id="{EDAEC4B1-0E95-436C-AB83-56981401CA85}"/>
              </a:ext>
            </a:extLst>
          </p:cNvPr>
          <p:cNvSpPr txBox="1"/>
          <p:nvPr/>
        </p:nvSpPr>
        <p:spPr>
          <a:xfrm>
            <a:off x="329383" y="4125484"/>
            <a:ext cx="432296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effectLst>
                  <a:outerShdw blurRad="38100" dist="38100" dir="2700000" algn="tl">
                    <a:srgbClr val="000000">
                      <a:alpha val="43137"/>
                    </a:srgbClr>
                  </a:outerShdw>
                </a:effectLst>
              </a:rPr>
              <a:t>Senaj Lelic</a:t>
            </a:r>
          </a:p>
          <a:p>
            <a:r>
              <a:rPr lang="en-US" sz="2400" dirty="0">
                <a:effectLst>
                  <a:outerShdw blurRad="38100" dist="38100" dir="2700000" algn="tl">
                    <a:srgbClr val="000000">
                      <a:alpha val="43137"/>
                    </a:srgbClr>
                  </a:outerShdw>
                </a:effectLst>
              </a:rPr>
              <a:t>Trainer</a:t>
            </a:r>
          </a:p>
          <a:p>
            <a:r>
              <a:rPr lang="en-US" sz="2400" dirty="0">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a:extLst>
              <a:ext uri="{FF2B5EF4-FFF2-40B4-BE49-F238E27FC236}">
                <a16:creationId xmlns:a16="http://schemas.microsoft.com/office/drawing/2014/main" id="{F1F38720-03BB-4918-9C0F-BC079C7537A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65" y="-3567"/>
            <a:ext cx="12190271" cy="6861082"/>
          </a:xfrm>
          <a:prstGeom prst="rect">
            <a:avLst/>
          </a:prstGeom>
          <a:solidFill>
            <a:schemeClr val="bg2"/>
          </a:solidFill>
        </p:spPr>
      </p:pic>
      <p:sp>
        <p:nvSpPr>
          <p:cNvPr id="2" name="Title 1"/>
          <p:cNvSpPr>
            <a:spLocks noGrp="1"/>
          </p:cNvSpPr>
          <p:nvPr>
            <p:ph type="title"/>
          </p:nvPr>
        </p:nvSpPr>
        <p:spPr/>
        <p:txBody>
          <a:bodyPr/>
          <a:lstStyle/>
          <a:p>
            <a:r>
              <a:rPr lang="en-US">
                <a:gradFill>
                  <a:gsLst>
                    <a:gs pos="12000">
                      <a:schemeClr val="bg1"/>
                    </a:gs>
                    <a:gs pos="40000">
                      <a:schemeClr val="bg1"/>
                    </a:gs>
                  </a:gsLst>
                  <a:lin ang="5400000" scaled="0"/>
                </a:gradFill>
              </a:rPr>
              <a:t>The Law of Thirds</a:t>
            </a:r>
          </a:p>
        </p:txBody>
      </p:sp>
      <p:cxnSp>
        <p:nvCxnSpPr>
          <p:cNvPr id="41" name="Straight Arrow Connector 40">
            <a:extLst>
              <a:ext uri="{FF2B5EF4-FFF2-40B4-BE49-F238E27FC236}">
                <a16:creationId xmlns:a16="http://schemas.microsoft.com/office/drawing/2014/main" id="{3FDF7341-3D00-44D3-98DC-958837FF3E7B}"/>
              </a:ext>
            </a:extLst>
          </p:cNvPr>
          <p:cNvCxnSpPr>
            <a:cxnSpLocks/>
          </p:cNvCxnSpPr>
          <p:nvPr/>
        </p:nvCxnSpPr>
        <p:spPr>
          <a:xfrm flipV="1">
            <a:off x="776853" y="1172735"/>
            <a:ext cx="0" cy="4878620"/>
          </a:xfrm>
          <a:prstGeom prst="straightConnector1">
            <a:avLst/>
          </a:prstGeom>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259DED5-04F0-4CA4-8A68-EC5EEEA1D860}"/>
              </a:ext>
            </a:extLst>
          </p:cNvPr>
          <p:cNvCxnSpPr>
            <a:cxnSpLocks/>
          </p:cNvCxnSpPr>
          <p:nvPr/>
        </p:nvCxnSpPr>
        <p:spPr>
          <a:xfrm>
            <a:off x="776902" y="6043572"/>
            <a:ext cx="10945576" cy="0"/>
          </a:xfrm>
          <a:prstGeom prst="straightConnector1">
            <a:avLst/>
          </a:prstGeom>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3836329-7634-42BB-B0F4-B21D64EDA829}"/>
              </a:ext>
            </a:extLst>
          </p:cNvPr>
          <p:cNvGrpSpPr/>
          <p:nvPr/>
        </p:nvGrpSpPr>
        <p:grpSpPr>
          <a:xfrm>
            <a:off x="937233" y="3256959"/>
            <a:ext cx="1871395" cy="2582804"/>
            <a:chOff x="956026" y="3321771"/>
            <a:chExt cx="1908920" cy="2634595"/>
          </a:xfrm>
        </p:grpSpPr>
        <p:sp>
          <p:nvSpPr>
            <p:cNvPr id="24" name="Oval 23">
              <a:extLst>
                <a:ext uri="{FF2B5EF4-FFF2-40B4-BE49-F238E27FC236}">
                  <a16:creationId xmlns:a16="http://schemas.microsoft.com/office/drawing/2014/main" id="{27FE5724-97BF-41C9-B903-8FCCE885DD52}"/>
                </a:ext>
              </a:extLst>
            </p:cNvPr>
            <p:cNvSpPr/>
            <p:nvPr/>
          </p:nvSpPr>
          <p:spPr bwMode="auto">
            <a:xfrm rot="16200000">
              <a:off x="2287313" y="5516739"/>
              <a:ext cx="439627" cy="439627"/>
            </a:xfrm>
            <a:prstGeom prst="ellipse">
              <a:avLst/>
            </a:prstGeom>
            <a:solidFill>
              <a:schemeClr val="bg2"/>
            </a:solid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5" name="hand_4">
              <a:extLst>
                <a:ext uri="{FF2B5EF4-FFF2-40B4-BE49-F238E27FC236}">
                  <a16:creationId xmlns:a16="http://schemas.microsoft.com/office/drawing/2014/main" id="{9E6387D3-E6E4-48B5-969E-5877F6293430}"/>
                </a:ext>
              </a:extLst>
            </p:cNvPr>
            <p:cNvSpPr>
              <a:spLocks noChangeAspect="1"/>
            </p:cNvSpPr>
            <p:nvPr/>
          </p:nvSpPr>
          <p:spPr bwMode="auto">
            <a:xfrm>
              <a:off x="2410652" y="5652653"/>
              <a:ext cx="192949" cy="16780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7" name="Oval 26">
              <a:extLst>
                <a:ext uri="{FF2B5EF4-FFF2-40B4-BE49-F238E27FC236}">
                  <a16:creationId xmlns:a16="http://schemas.microsoft.com/office/drawing/2014/main" id="{9E3592E4-64AE-4958-87CE-602CFAE93F58}"/>
                </a:ext>
              </a:extLst>
            </p:cNvPr>
            <p:cNvSpPr/>
            <p:nvPr/>
          </p:nvSpPr>
          <p:spPr bwMode="auto">
            <a:xfrm rot="16200000">
              <a:off x="1105718" y="5516739"/>
              <a:ext cx="439627" cy="43962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0" name="hand_3">
              <a:extLst>
                <a:ext uri="{FF2B5EF4-FFF2-40B4-BE49-F238E27FC236}">
                  <a16:creationId xmlns:a16="http://schemas.microsoft.com/office/drawing/2014/main" id="{26E5EB33-C935-4C43-9FCD-1144B2099C86}"/>
                </a:ext>
              </a:extLst>
            </p:cNvPr>
            <p:cNvSpPr>
              <a:spLocks noChangeAspect="1"/>
            </p:cNvSpPr>
            <p:nvPr/>
          </p:nvSpPr>
          <p:spPr bwMode="auto">
            <a:xfrm>
              <a:off x="1217663" y="5642078"/>
              <a:ext cx="215738" cy="18895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2" name="Oval 31">
              <a:extLst>
                <a:ext uri="{FF2B5EF4-FFF2-40B4-BE49-F238E27FC236}">
                  <a16:creationId xmlns:a16="http://schemas.microsoft.com/office/drawing/2014/main" id="{6A0D24EC-1E2B-4A9D-9C2F-3E9FB43CA067}"/>
                </a:ext>
              </a:extLst>
            </p:cNvPr>
            <p:cNvSpPr/>
            <p:nvPr/>
          </p:nvSpPr>
          <p:spPr bwMode="auto">
            <a:xfrm rot="16200000">
              <a:off x="1696516" y="5516739"/>
              <a:ext cx="439627" cy="43962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5E3373EA-44A9-4358-956A-50AFD0371E62}"/>
                </a:ext>
              </a:extLst>
            </p:cNvPr>
            <p:cNvGrpSpPr/>
            <p:nvPr/>
          </p:nvGrpSpPr>
          <p:grpSpPr>
            <a:xfrm>
              <a:off x="956026" y="3321771"/>
              <a:ext cx="1908920" cy="1908920"/>
              <a:chOff x="5317473" y="3260198"/>
              <a:chExt cx="1858646" cy="1858646"/>
            </a:xfrm>
          </p:grpSpPr>
          <p:sp>
            <p:nvSpPr>
              <p:cNvPr id="39" name="Oval 38">
                <a:extLst>
                  <a:ext uri="{FF2B5EF4-FFF2-40B4-BE49-F238E27FC236}">
                    <a16:creationId xmlns:a16="http://schemas.microsoft.com/office/drawing/2014/main" id="{0594782F-B1B9-492D-82D2-69AF46DF514C}"/>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54" name="Group 53">
                <a:extLst>
                  <a:ext uri="{FF2B5EF4-FFF2-40B4-BE49-F238E27FC236}">
                    <a16:creationId xmlns:a16="http://schemas.microsoft.com/office/drawing/2014/main" id="{DF344367-5525-4219-9DE3-656EACBC61E4}"/>
                  </a:ext>
                </a:extLst>
              </p:cNvPr>
              <p:cNvGrpSpPr/>
              <p:nvPr/>
            </p:nvGrpSpPr>
            <p:grpSpPr>
              <a:xfrm>
                <a:off x="5488502" y="3433701"/>
                <a:ext cx="1518341" cy="1511679"/>
                <a:chOff x="5471225" y="3432412"/>
                <a:chExt cx="1737044" cy="1729422"/>
              </a:xfrm>
            </p:grpSpPr>
            <p:sp>
              <p:nvSpPr>
                <p:cNvPr id="55" name="Oval 2">
                  <a:extLst>
                    <a:ext uri="{FF2B5EF4-FFF2-40B4-BE49-F238E27FC236}">
                      <a16:creationId xmlns:a16="http://schemas.microsoft.com/office/drawing/2014/main" id="{5E71A29D-0F20-40F0-B460-3CFF4829AD08}"/>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2">
                  <a:extLst>
                    <a:ext uri="{FF2B5EF4-FFF2-40B4-BE49-F238E27FC236}">
                      <a16:creationId xmlns:a16="http://schemas.microsoft.com/office/drawing/2014/main" id="{0AD90CCE-2F8E-4964-9A62-68B0C5F48A7F}"/>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2">
                  <a:extLst>
                    <a:ext uri="{FF2B5EF4-FFF2-40B4-BE49-F238E27FC236}">
                      <a16:creationId xmlns:a16="http://schemas.microsoft.com/office/drawing/2014/main" id="{4C5A410D-B9F8-4AFD-9BDF-199DB7C5B4C9}"/>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2">
                  <a:extLst>
                    <a:ext uri="{FF2B5EF4-FFF2-40B4-BE49-F238E27FC236}">
                      <a16:creationId xmlns:a16="http://schemas.microsoft.com/office/drawing/2014/main" id="{CDCD6CF1-8F86-4912-AC51-6431D2B8084A}"/>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34" name="Connector: Elbow 33">
              <a:extLst>
                <a:ext uri="{FF2B5EF4-FFF2-40B4-BE49-F238E27FC236}">
                  <a16:creationId xmlns:a16="http://schemas.microsoft.com/office/drawing/2014/main" id="{CFC600F2-ADC7-41A5-A947-FD95943103A3}"/>
                </a:ext>
              </a:extLst>
            </p:cNvPr>
            <p:cNvCxnSpPr>
              <a:cxnSpLocks/>
              <a:stCxn id="39" idx="4"/>
              <a:endCxn id="27" idx="6"/>
            </p:cNvCxnSpPr>
            <p:nvPr/>
          </p:nvCxnSpPr>
          <p:spPr>
            <a:xfrm rot="5400000">
              <a:off x="1474985" y="5081238"/>
              <a:ext cx="286048" cy="584954"/>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A2A8FD5-73C9-48EA-8006-903C5CEF6059}"/>
                </a:ext>
              </a:extLst>
            </p:cNvPr>
            <p:cNvCxnSpPr>
              <a:cxnSpLocks/>
              <a:stCxn id="39" idx="4"/>
              <a:endCxn id="24" idx="6"/>
            </p:cNvCxnSpPr>
            <p:nvPr/>
          </p:nvCxnSpPr>
          <p:spPr>
            <a:xfrm rot="16200000" flipH="1">
              <a:off x="2065782" y="5075394"/>
              <a:ext cx="286048" cy="596641"/>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CED8CC-87F6-40CA-BDCC-6F33FA1E54A7}"/>
                </a:ext>
              </a:extLst>
            </p:cNvPr>
            <p:cNvCxnSpPr>
              <a:cxnSpLocks/>
              <a:stCxn id="39" idx="4"/>
              <a:endCxn id="32" idx="6"/>
            </p:cNvCxnSpPr>
            <p:nvPr/>
          </p:nvCxnSpPr>
          <p:spPr>
            <a:xfrm>
              <a:off x="1910486" y="5230691"/>
              <a:ext cx="5844" cy="28604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7" name="hand_3">
              <a:extLst>
                <a:ext uri="{FF2B5EF4-FFF2-40B4-BE49-F238E27FC236}">
                  <a16:creationId xmlns:a16="http://schemas.microsoft.com/office/drawing/2014/main" id="{56139ADC-07F3-4FE1-9493-D58C59084DE3}"/>
                </a:ext>
              </a:extLst>
            </p:cNvPr>
            <p:cNvSpPr>
              <a:spLocks noChangeAspect="1"/>
            </p:cNvSpPr>
            <p:nvPr/>
          </p:nvSpPr>
          <p:spPr bwMode="auto">
            <a:xfrm rot="5400000" flipH="1">
              <a:off x="1810997" y="5644297"/>
              <a:ext cx="210665" cy="18451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Tree>
    <p:extLst>
      <p:ext uri="{BB962C8B-B14F-4D97-AF65-F5344CB8AC3E}">
        <p14:creationId xmlns:p14="http://schemas.microsoft.com/office/powerpoint/2010/main" val="239311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a:extLst>
              <a:ext uri="{FF2B5EF4-FFF2-40B4-BE49-F238E27FC236}">
                <a16:creationId xmlns:a16="http://schemas.microsoft.com/office/drawing/2014/main" id="{F1F38720-03BB-4918-9C0F-BC079C7537A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1730" y="487"/>
            <a:ext cx="12190271" cy="6861082"/>
          </a:xfrm>
          <a:prstGeom prst="rect">
            <a:avLst/>
          </a:prstGeom>
          <a:solidFill>
            <a:schemeClr val="bg2"/>
          </a:solidFill>
        </p:spPr>
      </p:pic>
      <p:sp>
        <p:nvSpPr>
          <p:cNvPr id="2" name="Title 1"/>
          <p:cNvSpPr>
            <a:spLocks noGrp="1"/>
          </p:cNvSpPr>
          <p:nvPr>
            <p:ph type="title"/>
          </p:nvPr>
        </p:nvSpPr>
        <p:spPr/>
        <p:txBody>
          <a:bodyPr/>
          <a:lstStyle/>
          <a:p>
            <a:r>
              <a:rPr lang="en-US">
                <a:gradFill>
                  <a:gsLst>
                    <a:gs pos="12000">
                      <a:schemeClr val="bg1"/>
                    </a:gs>
                    <a:gs pos="40000">
                      <a:schemeClr val="bg1"/>
                    </a:gs>
                  </a:gsLst>
                  <a:lin ang="5400000" scaled="0"/>
                </a:gradFill>
              </a:rPr>
              <a:t>The Law of Thirds</a:t>
            </a:r>
          </a:p>
        </p:txBody>
      </p:sp>
      <p:cxnSp>
        <p:nvCxnSpPr>
          <p:cNvPr id="41" name="Straight Arrow Connector 40">
            <a:extLst>
              <a:ext uri="{FF2B5EF4-FFF2-40B4-BE49-F238E27FC236}">
                <a16:creationId xmlns:a16="http://schemas.microsoft.com/office/drawing/2014/main" id="{3FDF7341-3D00-44D3-98DC-958837FF3E7B}"/>
              </a:ext>
            </a:extLst>
          </p:cNvPr>
          <p:cNvCxnSpPr>
            <a:cxnSpLocks/>
          </p:cNvCxnSpPr>
          <p:nvPr/>
        </p:nvCxnSpPr>
        <p:spPr>
          <a:xfrm flipV="1">
            <a:off x="776853" y="1172735"/>
            <a:ext cx="0" cy="4878620"/>
          </a:xfrm>
          <a:prstGeom prst="straightConnector1">
            <a:avLst/>
          </a:prstGeom>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259DED5-04F0-4CA4-8A68-EC5EEEA1D860}"/>
              </a:ext>
            </a:extLst>
          </p:cNvPr>
          <p:cNvCxnSpPr>
            <a:cxnSpLocks/>
          </p:cNvCxnSpPr>
          <p:nvPr/>
        </p:nvCxnSpPr>
        <p:spPr>
          <a:xfrm>
            <a:off x="776902" y="6043572"/>
            <a:ext cx="10945576" cy="0"/>
          </a:xfrm>
          <a:prstGeom prst="straightConnector1">
            <a:avLst/>
          </a:prstGeom>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0A1666A-DAA8-4F1F-9351-BFAE27DAEFF6}"/>
              </a:ext>
            </a:extLst>
          </p:cNvPr>
          <p:cNvCxnSpPr>
            <a:cxnSpLocks/>
          </p:cNvCxnSpPr>
          <p:nvPr/>
        </p:nvCxnSpPr>
        <p:spPr>
          <a:xfrm flipV="1">
            <a:off x="938624" y="7430086"/>
            <a:ext cx="1870004" cy="5364"/>
          </a:xfrm>
          <a:prstGeom prst="line">
            <a:avLst/>
          </a:prstGeom>
          <a:ln w="2222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B50BDA-BB09-4B37-B4B4-48C6247EF9C0}"/>
              </a:ext>
            </a:extLst>
          </p:cNvPr>
          <p:cNvCxnSpPr>
            <a:cxnSpLocks/>
          </p:cNvCxnSpPr>
          <p:nvPr/>
        </p:nvCxnSpPr>
        <p:spPr>
          <a:xfrm>
            <a:off x="3775403" y="7443375"/>
            <a:ext cx="1703962" cy="0"/>
          </a:xfrm>
          <a:prstGeom prst="line">
            <a:avLst/>
          </a:prstGeom>
          <a:ln w="2222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B96FE21-4597-407C-8973-5309CEB14A8F}"/>
              </a:ext>
            </a:extLst>
          </p:cNvPr>
          <p:cNvCxnSpPr>
            <a:cxnSpLocks/>
          </p:cNvCxnSpPr>
          <p:nvPr/>
        </p:nvCxnSpPr>
        <p:spPr>
          <a:xfrm>
            <a:off x="6315219" y="7443375"/>
            <a:ext cx="1524590" cy="0"/>
          </a:xfrm>
          <a:prstGeom prst="line">
            <a:avLst/>
          </a:prstGeom>
          <a:ln w="2222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A76937D-7442-4D8B-97DA-88C5327E01A8}"/>
              </a:ext>
            </a:extLst>
          </p:cNvPr>
          <p:cNvCxnSpPr>
            <a:cxnSpLocks/>
          </p:cNvCxnSpPr>
          <p:nvPr/>
        </p:nvCxnSpPr>
        <p:spPr>
          <a:xfrm>
            <a:off x="8352900" y="7435471"/>
            <a:ext cx="1153034" cy="0"/>
          </a:xfrm>
          <a:prstGeom prst="line">
            <a:avLst/>
          </a:prstGeom>
          <a:ln w="2222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6B4C373-2477-4E31-A969-F6A655647707}"/>
              </a:ext>
            </a:extLst>
          </p:cNvPr>
          <p:cNvCxnSpPr>
            <a:cxnSpLocks/>
          </p:cNvCxnSpPr>
          <p:nvPr/>
        </p:nvCxnSpPr>
        <p:spPr>
          <a:xfrm>
            <a:off x="9725455" y="7443375"/>
            <a:ext cx="956941" cy="0"/>
          </a:xfrm>
          <a:prstGeom prst="line">
            <a:avLst/>
          </a:prstGeom>
          <a:ln w="2222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2FF531A-60F5-47FF-ACCF-9E7F3C84E457}"/>
              </a:ext>
            </a:extLst>
          </p:cNvPr>
          <p:cNvCxnSpPr>
            <a:cxnSpLocks/>
          </p:cNvCxnSpPr>
          <p:nvPr/>
        </p:nvCxnSpPr>
        <p:spPr>
          <a:xfrm>
            <a:off x="10808925" y="7430086"/>
            <a:ext cx="788815" cy="0"/>
          </a:xfrm>
          <a:prstGeom prst="line">
            <a:avLst/>
          </a:prstGeom>
          <a:ln w="2222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3EFE2DAC-B0EA-430E-BFED-812166110D61}"/>
              </a:ext>
            </a:extLst>
          </p:cNvPr>
          <p:cNvGrpSpPr/>
          <p:nvPr/>
        </p:nvGrpSpPr>
        <p:grpSpPr>
          <a:xfrm>
            <a:off x="937233" y="3256959"/>
            <a:ext cx="1871395" cy="2582804"/>
            <a:chOff x="956026" y="3321771"/>
            <a:chExt cx="1908920" cy="2634595"/>
          </a:xfrm>
        </p:grpSpPr>
        <p:sp>
          <p:nvSpPr>
            <p:cNvPr id="115" name="Oval 114">
              <a:extLst>
                <a:ext uri="{FF2B5EF4-FFF2-40B4-BE49-F238E27FC236}">
                  <a16:creationId xmlns:a16="http://schemas.microsoft.com/office/drawing/2014/main" id="{75D49288-8A57-413B-8112-39BDFD971218}"/>
                </a:ext>
              </a:extLst>
            </p:cNvPr>
            <p:cNvSpPr/>
            <p:nvPr/>
          </p:nvSpPr>
          <p:spPr bwMode="auto">
            <a:xfrm rot="16200000">
              <a:off x="2287313" y="5516739"/>
              <a:ext cx="439627" cy="439627"/>
            </a:xfrm>
            <a:prstGeom prst="ellipse">
              <a:avLst/>
            </a:prstGeom>
            <a:solidFill>
              <a:schemeClr val="bg2"/>
            </a:solid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16" name="hand_4">
              <a:extLst>
                <a:ext uri="{FF2B5EF4-FFF2-40B4-BE49-F238E27FC236}">
                  <a16:creationId xmlns:a16="http://schemas.microsoft.com/office/drawing/2014/main" id="{51B0177F-86D2-40AC-BB83-553FD91D443B}"/>
                </a:ext>
              </a:extLst>
            </p:cNvPr>
            <p:cNvSpPr>
              <a:spLocks noChangeAspect="1"/>
            </p:cNvSpPr>
            <p:nvPr/>
          </p:nvSpPr>
          <p:spPr bwMode="auto">
            <a:xfrm>
              <a:off x="2410652" y="5652653"/>
              <a:ext cx="192949" cy="16780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17" name="Oval 116">
              <a:extLst>
                <a:ext uri="{FF2B5EF4-FFF2-40B4-BE49-F238E27FC236}">
                  <a16:creationId xmlns:a16="http://schemas.microsoft.com/office/drawing/2014/main" id="{C8432030-2263-4EDB-9D38-C5211785AA0A}"/>
                </a:ext>
              </a:extLst>
            </p:cNvPr>
            <p:cNvSpPr/>
            <p:nvPr/>
          </p:nvSpPr>
          <p:spPr bwMode="auto">
            <a:xfrm rot="16200000">
              <a:off x="1105718" y="5516739"/>
              <a:ext cx="439627" cy="43962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18" name="hand_3">
              <a:extLst>
                <a:ext uri="{FF2B5EF4-FFF2-40B4-BE49-F238E27FC236}">
                  <a16:creationId xmlns:a16="http://schemas.microsoft.com/office/drawing/2014/main" id="{C77A30EB-AF97-4B62-8211-57E445C6103E}"/>
                </a:ext>
              </a:extLst>
            </p:cNvPr>
            <p:cNvSpPr>
              <a:spLocks noChangeAspect="1"/>
            </p:cNvSpPr>
            <p:nvPr/>
          </p:nvSpPr>
          <p:spPr bwMode="auto">
            <a:xfrm>
              <a:off x="1217663" y="5642078"/>
              <a:ext cx="215738" cy="18895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19" name="Oval 118">
              <a:extLst>
                <a:ext uri="{FF2B5EF4-FFF2-40B4-BE49-F238E27FC236}">
                  <a16:creationId xmlns:a16="http://schemas.microsoft.com/office/drawing/2014/main" id="{18090AE4-9352-49B7-907A-F2B98F2B111E}"/>
                </a:ext>
              </a:extLst>
            </p:cNvPr>
            <p:cNvSpPr/>
            <p:nvPr/>
          </p:nvSpPr>
          <p:spPr bwMode="auto">
            <a:xfrm rot="16200000">
              <a:off x="1696516" y="5516739"/>
              <a:ext cx="439627" cy="43962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grpSp>
          <p:nvGrpSpPr>
            <p:cNvPr id="120" name="Group 119">
              <a:extLst>
                <a:ext uri="{FF2B5EF4-FFF2-40B4-BE49-F238E27FC236}">
                  <a16:creationId xmlns:a16="http://schemas.microsoft.com/office/drawing/2014/main" id="{BCD69D02-6054-4CA1-812A-185957FA2385}"/>
                </a:ext>
              </a:extLst>
            </p:cNvPr>
            <p:cNvGrpSpPr/>
            <p:nvPr/>
          </p:nvGrpSpPr>
          <p:grpSpPr>
            <a:xfrm>
              <a:off x="956026" y="3321771"/>
              <a:ext cx="1908920" cy="1908920"/>
              <a:chOff x="5317473" y="3260198"/>
              <a:chExt cx="1858646" cy="1858646"/>
            </a:xfrm>
          </p:grpSpPr>
          <p:sp>
            <p:nvSpPr>
              <p:cNvPr id="125" name="Oval 124">
                <a:extLst>
                  <a:ext uri="{FF2B5EF4-FFF2-40B4-BE49-F238E27FC236}">
                    <a16:creationId xmlns:a16="http://schemas.microsoft.com/office/drawing/2014/main" id="{35530523-01CD-4B86-A969-8C55ECF4D3A4}"/>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126" name="Group 125">
                <a:extLst>
                  <a:ext uri="{FF2B5EF4-FFF2-40B4-BE49-F238E27FC236}">
                    <a16:creationId xmlns:a16="http://schemas.microsoft.com/office/drawing/2014/main" id="{D797D6E0-89B0-4E05-AFC8-02983CE53BE5}"/>
                  </a:ext>
                </a:extLst>
              </p:cNvPr>
              <p:cNvGrpSpPr/>
              <p:nvPr/>
            </p:nvGrpSpPr>
            <p:grpSpPr>
              <a:xfrm>
                <a:off x="5488502" y="3433701"/>
                <a:ext cx="1518341" cy="1511679"/>
                <a:chOff x="5471225" y="3432412"/>
                <a:chExt cx="1737044" cy="1729422"/>
              </a:xfrm>
            </p:grpSpPr>
            <p:sp>
              <p:nvSpPr>
                <p:cNvPr id="127" name="Oval 2">
                  <a:extLst>
                    <a:ext uri="{FF2B5EF4-FFF2-40B4-BE49-F238E27FC236}">
                      <a16:creationId xmlns:a16="http://schemas.microsoft.com/office/drawing/2014/main" id="{AA07DCA9-9731-43F2-A957-1E6200D8AD86}"/>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2">
                  <a:extLst>
                    <a:ext uri="{FF2B5EF4-FFF2-40B4-BE49-F238E27FC236}">
                      <a16:creationId xmlns:a16="http://schemas.microsoft.com/office/drawing/2014/main" id="{4B3A3ED6-3EA9-44A0-8154-43EAB196806C}"/>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Oval 2">
                  <a:extLst>
                    <a:ext uri="{FF2B5EF4-FFF2-40B4-BE49-F238E27FC236}">
                      <a16:creationId xmlns:a16="http://schemas.microsoft.com/office/drawing/2014/main" id="{F42B57FA-9E7E-4C0A-B251-B32E6B115EEF}"/>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2">
                  <a:extLst>
                    <a:ext uri="{FF2B5EF4-FFF2-40B4-BE49-F238E27FC236}">
                      <a16:creationId xmlns:a16="http://schemas.microsoft.com/office/drawing/2014/main" id="{2EF33203-2220-4E3D-A501-17C2894D4629}"/>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21" name="Connector: Elbow 120">
              <a:extLst>
                <a:ext uri="{FF2B5EF4-FFF2-40B4-BE49-F238E27FC236}">
                  <a16:creationId xmlns:a16="http://schemas.microsoft.com/office/drawing/2014/main" id="{4E0544E0-F0CD-483F-B595-4881E5E8A996}"/>
                </a:ext>
              </a:extLst>
            </p:cNvPr>
            <p:cNvCxnSpPr>
              <a:cxnSpLocks/>
              <a:stCxn id="125" idx="4"/>
              <a:endCxn id="117" idx="6"/>
            </p:cNvCxnSpPr>
            <p:nvPr/>
          </p:nvCxnSpPr>
          <p:spPr>
            <a:xfrm rot="5400000">
              <a:off x="1474985" y="5081238"/>
              <a:ext cx="286048" cy="584954"/>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F1B0C0E-D973-45C7-A9A7-4B6A07442253}"/>
                </a:ext>
              </a:extLst>
            </p:cNvPr>
            <p:cNvCxnSpPr>
              <a:cxnSpLocks/>
              <a:stCxn id="125" idx="4"/>
              <a:endCxn id="115" idx="6"/>
            </p:cNvCxnSpPr>
            <p:nvPr/>
          </p:nvCxnSpPr>
          <p:spPr>
            <a:xfrm rot="16200000" flipH="1">
              <a:off x="2065782" y="5075394"/>
              <a:ext cx="286048" cy="596641"/>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6FD4F00-3A0B-4BF4-9152-9739D9559A30}"/>
                </a:ext>
              </a:extLst>
            </p:cNvPr>
            <p:cNvCxnSpPr>
              <a:cxnSpLocks/>
              <a:stCxn id="125" idx="4"/>
              <a:endCxn id="119" idx="6"/>
            </p:cNvCxnSpPr>
            <p:nvPr/>
          </p:nvCxnSpPr>
          <p:spPr>
            <a:xfrm>
              <a:off x="1910486" y="5230691"/>
              <a:ext cx="5844" cy="28604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4" name="hand_3">
              <a:extLst>
                <a:ext uri="{FF2B5EF4-FFF2-40B4-BE49-F238E27FC236}">
                  <a16:creationId xmlns:a16="http://schemas.microsoft.com/office/drawing/2014/main" id="{F3B9E3C9-C976-498D-BCE7-DC7A8EAA8464}"/>
                </a:ext>
              </a:extLst>
            </p:cNvPr>
            <p:cNvSpPr>
              <a:spLocks noChangeAspect="1"/>
            </p:cNvSpPr>
            <p:nvPr/>
          </p:nvSpPr>
          <p:spPr bwMode="auto">
            <a:xfrm rot="5400000" flipH="1">
              <a:off x="1810997" y="5644297"/>
              <a:ext cx="210665" cy="18451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31" name="Group 130">
            <a:extLst>
              <a:ext uri="{FF2B5EF4-FFF2-40B4-BE49-F238E27FC236}">
                <a16:creationId xmlns:a16="http://schemas.microsoft.com/office/drawing/2014/main" id="{605C1D0F-B7EF-47E4-B6A5-A44292D73100}"/>
              </a:ext>
            </a:extLst>
          </p:cNvPr>
          <p:cNvGrpSpPr/>
          <p:nvPr/>
        </p:nvGrpSpPr>
        <p:grpSpPr>
          <a:xfrm>
            <a:off x="3833085" y="2474084"/>
            <a:ext cx="1703207" cy="2378011"/>
            <a:chOff x="3909946" y="2523197"/>
            <a:chExt cx="1737360" cy="2425695"/>
          </a:xfrm>
        </p:grpSpPr>
        <p:sp>
          <p:nvSpPr>
            <p:cNvPr id="132" name="Oval 131">
              <a:extLst>
                <a:ext uri="{FF2B5EF4-FFF2-40B4-BE49-F238E27FC236}">
                  <a16:creationId xmlns:a16="http://schemas.microsoft.com/office/drawing/2014/main" id="{3081C6CF-00A8-4174-8C23-4FF1BE398C13}"/>
                </a:ext>
              </a:extLst>
            </p:cNvPr>
            <p:cNvSpPr/>
            <p:nvPr/>
          </p:nvSpPr>
          <p:spPr bwMode="auto">
            <a:xfrm rot="16200000">
              <a:off x="5149610" y="4509265"/>
              <a:ext cx="439627" cy="439627"/>
            </a:xfrm>
            <a:prstGeom prst="ellipse">
              <a:avLst/>
            </a:prstGeom>
            <a:solidFill>
              <a:schemeClr val="bg2"/>
            </a:solid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33" name="hand_4">
              <a:extLst>
                <a:ext uri="{FF2B5EF4-FFF2-40B4-BE49-F238E27FC236}">
                  <a16:creationId xmlns:a16="http://schemas.microsoft.com/office/drawing/2014/main" id="{946B1680-2FE1-4712-899A-2FB80C2772BA}"/>
                </a:ext>
              </a:extLst>
            </p:cNvPr>
            <p:cNvSpPr>
              <a:spLocks noChangeAspect="1"/>
            </p:cNvSpPr>
            <p:nvPr/>
          </p:nvSpPr>
          <p:spPr bwMode="auto">
            <a:xfrm>
              <a:off x="5272949" y="4645179"/>
              <a:ext cx="192949" cy="16780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34" name="Oval 133">
              <a:extLst>
                <a:ext uri="{FF2B5EF4-FFF2-40B4-BE49-F238E27FC236}">
                  <a16:creationId xmlns:a16="http://schemas.microsoft.com/office/drawing/2014/main" id="{0F4BCBBB-21F3-4D78-8D9E-349FFAB27F21}"/>
                </a:ext>
              </a:extLst>
            </p:cNvPr>
            <p:cNvSpPr/>
            <p:nvPr/>
          </p:nvSpPr>
          <p:spPr bwMode="auto">
            <a:xfrm rot="16200000">
              <a:off x="3968015" y="4509265"/>
              <a:ext cx="439627" cy="43962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35" name="hand_3">
              <a:extLst>
                <a:ext uri="{FF2B5EF4-FFF2-40B4-BE49-F238E27FC236}">
                  <a16:creationId xmlns:a16="http://schemas.microsoft.com/office/drawing/2014/main" id="{1AAEA685-547F-4BFA-98CA-02BC2325587B}"/>
                </a:ext>
              </a:extLst>
            </p:cNvPr>
            <p:cNvSpPr>
              <a:spLocks noChangeAspect="1"/>
            </p:cNvSpPr>
            <p:nvPr/>
          </p:nvSpPr>
          <p:spPr bwMode="auto">
            <a:xfrm>
              <a:off x="4079960" y="4634604"/>
              <a:ext cx="215738" cy="18895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63" name="Oval 162">
              <a:extLst>
                <a:ext uri="{FF2B5EF4-FFF2-40B4-BE49-F238E27FC236}">
                  <a16:creationId xmlns:a16="http://schemas.microsoft.com/office/drawing/2014/main" id="{D0370527-B165-46BE-B23D-EDC6BE7DCC88}"/>
                </a:ext>
              </a:extLst>
            </p:cNvPr>
            <p:cNvSpPr/>
            <p:nvPr/>
          </p:nvSpPr>
          <p:spPr bwMode="auto">
            <a:xfrm rot="16200000">
              <a:off x="4558813" y="4509265"/>
              <a:ext cx="439627" cy="43962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grpSp>
          <p:nvGrpSpPr>
            <p:cNvPr id="164" name="Group 163">
              <a:extLst>
                <a:ext uri="{FF2B5EF4-FFF2-40B4-BE49-F238E27FC236}">
                  <a16:creationId xmlns:a16="http://schemas.microsoft.com/office/drawing/2014/main" id="{20A9DE27-9049-4538-8A3B-6412874C4B85}"/>
                </a:ext>
              </a:extLst>
            </p:cNvPr>
            <p:cNvGrpSpPr/>
            <p:nvPr/>
          </p:nvGrpSpPr>
          <p:grpSpPr>
            <a:xfrm>
              <a:off x="3909946" y="2523197"/>
              <a:ext cx="1737360" cy="1737360"/>
              <a:chOff x="5317474" y="3260199"/>
              <a:chExt cx="1858646" cy="1858646"/>
            </a:xfrm>
          </p:grpSpPr>
          <p:sp>
            <p:nvSpPr>
              <p:cNvPr id="169" name="Oval 168">
                <a:extLst>
                  <a:ext uri="{FF2B5EF4-FFF2-40B4-BE49-F238E27FC236}">
                    <a16:creationId xmlns:a16="http://schemas.microsoft.com/office/drawing/2014/main" id="{A92F79F0-A5EA-4ACE-AEBE-BFCA94F01FE6}"/>
                  </a:ext>
                </a:extLst>
              </p:cNvPr>
              <p:cNvSpPr/>
              <p:nvPr/>
            </p:nvSpPr>
            <p:spPr bwMode="auto">
              <a:xfrm>
                <a:off x="5317474" y="3260199"/>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170" name="Group 169">
                <a:extLst>
                  <a:ext uri="{FF2B5EF4-FFF2-40B4-BE49-F238E27FC236}">
                    <a16:creationId xmlns:a16="http://schemas.microsoft.com/office/drawing/2014/main" id="{C09A9B91-5430-459B-BB55-1903FFB74C62}"/>
                  </a:ext>
                </a:extLst>
              </p:cNvPr>
              <p:cNvGrpSpPr/>
              <p:nvPr/>
            </p:nvGrpSpPr>
            <p:grpSpPr>
              <a:xfrm>
                <a:off x="5488502" y="3433701"/>
                <a:ext cx="1518341" cy="1511679"/>
                <a:chOff x="5471225" y="3432412"/>
                <a:chExt cx="1737044" cy="1729422"/>
              </a:xfrm>
            </p:grpSpPr>
            <p:sp>
              <p:nvSpPr>
                <p:cNvPr id="171" name="Oval 2">
                  <a:extLst>
                    <a:ext uri="{FF2B5EF4-FFF2-40B4-BE49-F238E27FC236}">
                      <a16:creationId xmlns:a16="http://schemas.microsoft.com/office/drawing/2014/main" id="{91043C52-A229-4CC4-8062-8164DAA81765}"/>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Oval 2">
                  <a:extLst>
                    <a:ext uri="{FF2B5EF4-FFF2-40B4-BE49-F238E27FC236}">
                      <a16:creationId xmlns:a16="http://schemas.microsoft.com/office/drawing/2014/main" id="{E22C0B3B-8438-4BF3-BEDA-720B042344AC}"/>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Oval 2">
                  <a:extLst>
                    <a:ext uri="{FF2B5EF4-FFF2-40B4-BE49-F238E27FC236}">
                      <a16:creationId xmlns:a16="http://schemas.microsoft.com/office/drawing/2014/main" id="{EC767F45-36F6-4B1C-B0A4-CBDE4A8FFEB7}"/>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4" name="Oval 2">
                  <a:extLst>
                    <a:ext uri="{FF2B5EF4-FFF2-40B4-BE49-F238E27FC236}">
                      <a16:creationId xmlns:a16="http://schemas.microsoft.com/office/drawing/2014/main" id="{54213642-0737-45D6-BE1C-6425EEF6D044}"/>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165" name="Connector: Elbow 164">
              <a:extLst>
                <a:ext uri="{FF2B5EF4-FFF2-40B4-BE49-F238E27FC236}">
                  <a16:creationId xmlns:a16="http://schemas.microsoft.com/office/drawing/2014/main" id="{0C47F7F1-F7D0-42DA-8E72-F9C47092315E}"/>
                </a:ext>
              </a:extLst>
            </p:cNvPr>
            <p:cNvCxnSpPr>
              <a:cxnSpLocks/>
              <a:stCxn id="169" idx="4"/>
              <a:endCxn id="134" idx="6"/>
            </p:cNvCxnSpPr>
            <p:nvPr/>
          </p:nvCxnSpPr>
          <p:spPr>
            <a:xfrm rot="5400000">
              <a:off x="4358874" y="4089513"/>
              <a:ext cx="248708" cy="590797"/>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8DECD350-F432-4104-B8F8-9120CFFC5135}"/>
                </a:ext>
              </a:extLst>
            </p:cNvPr>
            <p:cNvCxnSpPr>
              <a:cxnSpLocks/>
              <a:stCxn id="169" idx="4"/>
              <a:endCxn id="132" idx="6"/>
            </p:cNvCxnSpPr>
            <p:nvPr/>
          </p:nvCxnSpPr>
          <p:spPr>
            <a:xfrm rot="16200000" flipH="1">
              <a:off x="4949671" y="4089512"/>
              <a:ext cx="248708" cy="590798"/>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F92A091-A634-4D0B-AE91-445147028AD3}"/>
                </a:ext>
              </a:extLst>
            </p:cNvPr>
            <p:cNvCxnSpPr>
              <a:cxnSpLocks/>
              <a:stCxn id="169" idx="4"/>
              <a:endCxn id="163" idx="6"/>
            </p:cNvCxnSpPr>
            <p:nvPr/>
          </p:nvCxnSpPr>
          <p:spPr>
            <a:xfrm>
              <a:off x="4778626" y="4260557"/>
              <a:ext cx="1" cy="24870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8" name="hand_3">
              <a:extLst>
                <a:ext uri="{FF2B5EF4-FFF2-40B4-BE49-F238E27FC236}">
                  <a16:creationId xmlns:a16="http://schemas.microsoft.com/office/drawing/2014/main" id="{4FE99294-DC69-4062-B121-206C6CE94C33}"/>
                </a:ext>
              </a:extLst>
            </p:cNvPr>
            <p:cNvSpPr>
              <a:spLocks noChangeAspect="1"/>
            </p:cNvSpPr>
            <p:nvPr/>
          </p:nvSpPr>
          <p:spPr bwMode="auto">
            <a:xfrm rot="5400000" flipH="1">
              <a:off x="4695169" y="4630837"/>
              <a:ext cx="210665" cy="18451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75" name="Group 174">
            <a:extLst>
              <a:ext uri="{FF2B5EF4-FFF2-40B4-BE49-F238E27FC236}">
                <a16:creationId xmlns:a16="http://schemas.microsoft.com/office/drawing/2014/main" id="{EA9FEFB7-791D-4261-9FDD-9A7A9707EA21}"/>
              </a:ext>
            </a:extLst>
          </p:cNvPr>
          <p:cNvGrpSpPr/>
          <p:nvPr/>
        </p:nvGrpSpPr>
        <p:grpSpPr>
          <a:xfrm>
            <a:off x="6293834" y="1785308"/>
            <a:ext cx="1523922" cy="2116850"/>
            <a:chOff x="6420038" y="1820610"/>
            <a:chExt cx="1554480" cy="2159297"/>
          </a:xfrm>
        </p:grpSpPr>
        <p:grpSp>
          <p:nvGrpSpPr>
            <p:cNvPr id="176" name="Group 175">
              <a:extLst>
                <a:ext uri="{FF2B5EF4-FFF2-40B4-BE49-F238E27FC236}">
                  <a16:creationId xmlns:a16="http://schemas.microsoft.com/office/drawing/2014/main" id="{5BEBD867-CF06-4511-8D98-2F06FACAEFDA}"/>
                </a:ext>
              </a:extLst>
            </p:cNvPr>
            <p:cNvGrpSpPr/>
            <p:nvPr/>
          </p:nvGrpSpPr>
          <p:grpSpPr>
            <a:xfrm>
              <a:off x="6420038" y="1820610"/>
              <a:ext cx="1554480" cy="1554480"/>
              <a:chOff x="5317473" y="3260198"/>
              <a:chExt cx="1858646" cy="1858646"/>
            </a:xfrm>
          </p:grpSpPr>
          <p:sp>
            <p:nvSpPr>
              <p:cNvPr id="227" name="Oval 226">
                <a:extLst>
                  <a:ext uri="{FF2B5EF4-FFF2-40B4-BE49-F238E27FC236}">
                    <a16:creationId xmlns:a16="http://schemas.microsoft.com/office/drawing/2014/main" id="{A6F8A6FE-A4AF-4C11-B51A-CB6A8BBC31EE}"/>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228" name="Group 227">
                <a:extLst>
                  <a:ext uri="{FF2B5EF4-FFF2-40B4-BE49-F238E27FC236}">
                    <a16:creationId xmlns:a16="http://schemas.microsoft.com/office/drawing/2014/main" id="{FF820628-639E-4D8A-ADC8-0C61A3FB05FC}"/>
                  </a:ext>
                </a:extLst>
              </p:cNvPr>
              <p:cNvGrpSpPr/>
              <p:nvPr/>
            </p:nvGrpSpPr>
            <p:grpSpPr>
              <a:xfrm>
                <a:off x="5488502" y="3433701"/>
                <a:ext cx="1518341" cy="1511679"/>
                <a:chOff x="5471225" y="3432412"/>
                <a:chExt cx="1737044" cy="1729422"/>
              </a:xfrm>
            </p:grpSpPr>
            <p:sp>
              <p:nvSpPr>
                <p:cNvPr id="229" name="Oval 2">
                  <a:extLst>
                    <a:ext uri="{FF2B5EF4-FFF2-40B4-BE49-F238E27FC236}">
                      <a16:creationId xmlns:a16="http://schemas.microsoft.com/office/drawing/2014/main" id="{4AE05B5A-7200-40E3-8675-5F357D83A63C}"/>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Oval 2">
                  <a:extLst>
                    <a:ext uri="{FF2B5EF4-FFF2-40B4-BE49-F238E27FC236}">
                      <a16:creationId xmlns:a16="http://schemas.microsoft.com/office/drawing/2014/main" id="{26DF1D9D-C307-412D-9AA0-4FDD8507328B}"/>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Oval 2">
                  <a:extLst>
                    <a:ext uri="{FF2B5EF4-FFF2-40B4-BE49-F238E27FC236}">
                      <a16:creationId xmlns:a16="http://schemas.microsoft.com/office/drawing/2014/main" id="{6CE70751-F2C2-4479-8B54-9705FEADCF03}"/>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Oval 2">
                  <a:extLst>
                    <a:ext uri="{FF2B5EF4-FFF2-40B4-BE49-F238E27FC236}">
                      <a16:creationId xmlns:a16="http://schemas.microsoft.com/office/drawing/2014/main" id="{3132FC63-5EF2-4546-B323-35BBF4F8A383}"/>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218" name="Connector: Elbow 217">
              <a:extLst>
                <a:ext uri="{FF2B5EF4-FFF2-40B4-BE49-F238E27FC236}">
                  <a16:creationId xmlns:a16="http://schemas.microsoft.com/office/drawing/2014/main" id="{C468AE74-F42A-405B-B2C7-149F51DCA54A}"/>
                </a:ext>
              </a:extLst>
            </p:cNvPr>
            <p:cNvCxnSpPr>
              <a:stCxn id="227" idx="4"/>
              <a:endCxn id="223" idx="6"/>
            </p:cNvCxnSpPr>
            <p:nvPr/>
          </p:nvCxnSpPr>
          <p:spPr>
            <a:xfrm rot="5400000">
              <a:off x="6815389" y="3219397"/>
              <a:ext cx="248713" cy="513766"/>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7766E8B9-0B4C-486B-B846-612A79ABC9F0}"/>
                </a:ext>
              </a:extLst>
            </p:cNvPr>
            <p:cNvCxnSpPr>
              <a:stCxn id="227" idx="4"/>
              <a:endCxn id="221" idx="6"/>
            </p:cNvCxnSpPr>
            <p:nvPr/>
          </p:nvCxnSpPr>
          <p:spPr>
            <a:xfrm rot="16200000" flipH="1">
              <a:off x="7325074" y="3223477"/>
              <a:ext cx="248713" cy="505604"/>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489D73A9-3B3F-4C7B-908E-0BE55E06EEA9}"/>
                </a:ext>
              </a:extLst>
            </p:cNvPr>
            <p:cNvCxnSpPr>
              <a:stCxn id="227" idx="4"/>
              <a:endCxn id="225" idx="6"/>
            </p:cNvCxnSpPr>
            <p:nvPr/>
          </p:nvCxnSpPr>
          <p:spPr>
            <a:xfrm flipH="1">
              <a:off x="7192548" y="3351924"/>
              <a:ext cx="4081" cy="248713"/>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27B7323D-E446-411A-8797-49B95757329D}"/>
                </a:ext>
              </a:extLst>
            </p:cNvPr>
            <p:cNvSpPr/>
            <p:nvPr/>
          </p:nvSpPr>
          <p:spPr bwMode="auto">
            <a:xfrm rot="16200000">
              <a:off x="7512597" y="3600637"/>
              <a:ext cx="379270" cy="379269"/>
            </a:xfrm>
            <a:prstGeom prst="ellipse">
              <a:avLst/>
            </a:prstGeom>
            <a:solidFill>
              <a:schemeClr val="bg2"/>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22" name="hand_4">
              <a:extLst>
                <a:ext uri="{FF2B5EF4-FFF2-40B4-BE49-F238E27FC236}">
                  <a16:creationId xmlns:a16="http://schemas.microsoft.com/office/drawing/2014/main" id="{808AEE1C-410B-4046-BC88-6E1644C33433}"/>
                </a:ext>
              </a:extLst>
            </p:cNvPr>
            <p:cNvSpPr>
              <a:spLocks noChangeAspect="1"/>
            </p:cNvSpPr>
            <p:nvPr/>
          </p:nvSpPr>
          <p:spPr bwMode="auto">
            <a:xfrm>
              <a:off x="7619003" y="3717891"/>
              <a:ext cx="166459" cy="144762"/>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3" name="Oval 222">
              <a:extLst>
                <a:ext uri="{FF2B5EF4-FFF2-40B4-BE49-F238E27FC236}">
                  <a16:creationId xmlns:a16="http://schemas.microsoft.com/office/drawing/2014/main" id="{21BA4C80-83CF-4DCB-AA53-8B3E2473133F}"/>
                </a:ext>
              </a:extLst>
            </p:cNvPr>
            <p:cNvSpPr/>
            <p:nvPr/>
          </p:nvSpPr>
          <p:spPr bwMode="auto">
            <a:xfrm rot="16200000">
              <a:off x="6493227" y="3600637"/>
              <a:ext cx="379270" cy="379269"/>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24" name="hand_3">
              <a:extLst>
                <a:ext uri="{FF2B5EF4-FFF2-40B4-BE49-F238E27FC236}">
                  <a16:creationId xmlns:a16="http://schemas.microsoft.com/office/drawing/2014/main" id="{55C63206-D9CF-4006-BC82-9C996A454398}"/>
                </a:ext>
              </a:extLst>
            </p:cNvPr>
            <p:cNvSpPr>
              <a:spLocks noChangeAspect="1"/>
            </p:cNvSpPr>
            <p:nvPr/>
          </p:nvSpPr>
          <p:spPr bwMode="auto">
            <a:xfrm>
              <a:off x="6589802" y="3708768"/>
              <a:ext cx="186119" cy="1630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25" name="Oval 224">
              <a:extLst>
                <a:ext uri="{FF2B5EF4-FFF2-40B4-BE49-F238E27FC236}">
                  <a16:creationId xmlns:a16="http://schemas.microsoft.com/office/drawing/2014/main" id="{0096BC3F-74E5-4866-9D55-456956D9CE36}"/>
                </a:ext>
              </a:extLst>
            </p:cNvPr>
            <p:cNvSpPr/>
            <p:nvPr/>
          </p:nvSpPr>
          <p:spPr bwMode="auto">
            <a:xfrm rot="16200000">
              <a:off x="7002912" y="3600637"/>
              <a:ext cx="379270" cy="379269"/>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26" name="hand_3">
              <a:extLst>
                <a:ext uri="{FF2B5EF4-FFF2-40B4-BE49-F238E27FC236}">
                  <a16:creationId xmlns:a16="http://schemas.microsoft.com/office/drawing/2014/main" id="{8788E00E-85A0-48CD-9D28-94E0D1E0B0E6}"/>
                </a:ext>
              </a:extLst>
            </p:cNvPr>
            <p:cNvSpPr>
              <a:spLocks noChangeAspect="1"/>
            </p:cNvSpPr>
            <p:nvPr/>
          </p:nvSpPr>
          <p:spPr bwMode="auto">
            <a:xfrm rot="5400000" flipH="1">
              <a:off x="7117991" y="3707853"/>
              <a:ext cx="171410" cy="15012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233" name="Group 232">
            <a:extLst>
              <a:ext uri="{FF2B5EF4-FFF2-40B4-BE49-F238E27FC236}">
                <a16:creationId xmlns:a16="http://schemas.microsoft.com/office/drawing/2014/main" id="{235250D8-3CC3-4744-8A6E-393F52E701AC}"/>
              </a:ext>
            </a:extLst>
          </p:cNvPr>
          <p:cNvGrpSpPr/>
          <p:nvPr/>
        </p:nvGrpSpPr>
        <p:grpSpPr>
          <a:xfrm>
            <a:off x="8315652" y="1391380"/>
            <a:ext cx="1254654" cy="1704995"/>
            <a:chOff x="8482398" y="1418783"/>
            <a:chExt cx="1279812" cy="1739184"/>
          </a:xfrm>
        </p:grpSpPr>
        <p:grpSp>
          <p:nvGrpSpPr>
            <p:cNvPr id="234" name="Group 233">
              <a:extLst>
                <a:ext uri="{FF2B5EF4-FFF2-40B4-BE49-F238E27FC236}">
                  <a16:creationId xmlns:a16="http://schemas.microsoft.com/office/drawing/2014/main" id="{47F40865-56FA-4186-A11D-C94A86D97FA0}"/>
                </a:ext>
              </a:extLst>
            </p:cNvPr>
            <p:cNvGrpSpPr/>
            <p:nvPr/>
          </p:nvGrpSpPr>
          <p:grpSpPr>
            <a:xfrm>
              <a:off x="8537272" y="1418783"/>
              <a:ext cx="1158378" cy="1158378"/>
              <a:chOff x="5317473" y="3260198"/>
              <a:chExt cx="1858646" cy="1858646"/>
            </a:xfrm>
          </p:grpSpPr>
          <p:sp>
            <p:nvSpPr>
              <p:cNvPr id="244" name="Oval 243">
                <a:extLst>
                  <a:ext uri="{FF2B5EF4-FFF2-40B4-BE49-F238E27FC236}">
                    <a16:creationId xmlns:a16="http://schemas.microsoft.com/office/drawing/2014/main" id="{7C800354-4B1F-4453-8B41-18DD469528A4}"/>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gradFill>
                      <a:gsLst>
                        <a:gs pos="0">
                          <a:srgbClr val="FFFFFF"/>
                        </a:gs>
                        <a:gs pos="100000">
                          <a:srgbClr val="FFFFFF"/>
                        </a:gs>
                      </a:gsLst>
                      <a:lin ang="5400000" scaled="0"/>
                    </a:gradFill>
                    <a:latin typeface="Segoe UI Semilight"/>
                    <a:ea typeface="Segoe UI" pitchFamily="34" charset="0"/>
                    <a:cs typeface="Segoe UI" pitchFamily="34" charset="0"/>
                  </a:rPr>
                  <a:t>Delivery </a:t>
                </a:r>
                <a:br>
                  <a:rPr lang="en-US" sz="1078">
                    <a:gradFill>
                      <a:gsLst>
                        <a:gs pos="0">
                          <a:srgbClr val="FFFFFF"/>
                        </a:gs>
                        <a:gs pos="100000">
                          <a:srgbClr val="FFFFFF"/>
                        </a:gs>
                      </a:gsLst>
                      <a:lin ang="5400000" scaled="0"/>
                    </a:gradFill>
                    <a:latin typeface="Segoe UI Semilight"/>
                    <a:ea typeface="Segoe UI" pitchFamily="34" charset="0"/>
                    <a:cs typeface="Segoe UI" pitchFamily="34" charset="0"/>
                  </a:rPr>
                </a:br>
                <a:r>
                  <a:rPr lang="en-US" sz="1078">
                    <a:gradFill>
                      <a:gsLst>
                        <a:gs pos="0">
                          <a:srgbClr val="FFFFFF"/>
                        </a:gs>
                        <a:gs pos="100000">
                          <a:srgbClr val="FFFFFF"/>
                        </a:gs>
                      </a:gsLst>
                      <a:lin ang="5400000" scaled="0"/>
                    </a:gradFill>
                    <a:latin typeface="Segoe UI Semilight"/>
                    <a:ea typeface="Segoe UI" pitchFamily="34" charset="0"/>
                    <a:cs typeface="Segoe UI" pitchFamily="34" charset="0"/>
                  </a:rPr>
                  <a:t>cycle</a:t>
                </a:r>
              </a:p>
            </p:txBody>
          </p:sp>
          <p:grpSp>
            <p:nvGrpSpPr>
              <p:cNvPr id="245" name="Group 244">
                <a:extLst>
                  <a:ext uri="{FF2B5EF4-FFF2-40B4-BE49-F238E27FC236}">
                    <a16:creationId xmlns:a16="http://schemas.microsoft.com/office/drawing/2014/main" id="{4CCAF770-1B5E-49EB-8629-7B4E544C8ABD}"/>
                  </a:ext>
                </a:extLst>
              </p:cNvPr>
              <p:cNvGrpSpPr/>
              <p:nvPr/>
            </p:nvGrpSpPr>
            <p:grpSpPr>
              <a:xfrm>
                <a:off x="5488502" y="3433701"/>
                <a:ext cx="1518341" cy="1511679"/>
                <a:chOff x="5471225" y="3432412"/>
                <a:chExt cx="1737044" cy="1729422"/>
              </a:xfrm>
            </p:grpSpPr>
            <p:sp>
              <p:nvSpPr>
                <p:cNvPr id="246" name="Oval 2">
                  <a:extLst>
                    <a:ext uri="{FF2B5EF4-FFF2-40B4-BE49-F238E27FC236}">
                      <a16:creationId xmlns:a16="http://schemas.microsoft.com/office/drawing/2014/main" id="{7E9AC799-28A0-4972-B575-B221CBC2C099}"/>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Oval 2">
                  <a:extLst>
                    <a:ext uri="{FF2B5EF4-FFF2-40B4-BE49-F238E27FC236}">
                      <a16:creationId xmlns:a16="http://schemas.microsoft.com/office/drawing/2014/main" id="{FB91F9B7-3BE5-46D4-81AE-A4DE331EEE0F}"/>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Oval 2">
                  <a:extLst>
                    <a:ext uri="{FF2B5EF4-FFF2-40B4-BE49-F238E27FC236}">
                      <a16:creationId xmlns:a16="http://schemas.microsoft.com/office/drawing/2014/main" id="{1D0CA0AB-25B8-474B-8FB6-CDD424A0B733}"/>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
                  <a:extLst>
                    <a:ext uri="{FF2B5EF4-FFF2-40B4-BE49-F238E27FC236}">
                      <a16:creationId xmlns:a16="http://schemas.microsoft.com/office/drawing/2014/main" id="{7B810C19-21E6-4B1D-9726-6C02E53560BD}"/>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35" name="Oval 234">
              <a:extLst>
                <a:ext uri="{FF2B5EF4-FFF2-40B4-BE49-F238E27FC236}">
                  <a16:creationId xmlns:a16="http://schemas.microsoft.com/office/drawing/2014/main" id="{3731F991-57DA-4BB3-B6D1-2451B22671FF}"/>
                </a:ext>
              </a:extLst>
            </p:cNvPr>
            <p:cNvSpPr/>
            <p:nvPr/>
          </p:nvSpPr>
          <p:spPr bwMode="auto">
            <a:xfrm rot="16200000">
              <a:off x="9415163" y="2810920"/>
              <a:ext cx="347047" cy="347047"/>
            </a:xfrm>
            <a:prstGeom prst="ellipse">
              <a:avLst/>
            </a:prstGeom>
            <a:solidFill>
              <a:schemeClr val="bg2"/>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36" name="hand_4">
              <a:extLst>
                <a:ext uri="{FF2B5EF4-FFF2-40B4-BE49-F238E27FC236}">
                  <a16:creationId xmlns:a16="http://schemas.microsoft.com/office/drawing/2014/main" id="{A7887D43-5E75-421B-BE06-C74B2E810162}"/>
                </a:ext>
              </a:extLst>
            </p:cNvPr>
            <p:cNvSpPr>
              <a:spLocks noChangeAspect="1"/>
            </p:cNvSpPr>
            <p:nvPr/>
          </p:nvSpPr>
          <p:spPr bwMode="auto">
            <a:xfrm>
              <a:off x="9512528" y="2918212"/>
              <a:ext cx="152316" cy="132463"/>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37" name="Oval 236">
              <a:extLst>
                <a:ext uri="{FF2B5EF4-FFF2-40B4-BE49-F238E27FC236}">
                  <a16:creationId xmlns:a16="http://schemas.microsoft.com/office/drawing/2014/main" id="{68E04886-55C0-4552-9925-6EEA88BF2F7B}"/>
                </a:ext>
              </a:extLst>
            </p:cNvPr>
            <p:cNvSpPr/>
            <p:nvPr/>
          </p:nvSpPr>
          <p:spPr bwMode="auto">
            <a:xfrm rot="16200000">
              <a:off x="8482398" y="2810920"/>
              <a:ext cx="347047" cy="34704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38" name="hand_3">
              <a:extLst>
                <a:ext uri="{FF2B5EF4-FFF2-40B4-BE49-F238E27FC236}">
                  <a16:creationId xmlns:a16="http://schemas.microsoft.com/office/drawing/2014/main" id="{2927DB3D-ABEA-43E7-8C85-0156C926CBE1}"/>
                </a:ext>
              </a:extLst>
            </p:cNvPr>
            <p:cNvSpPr>
              <a:spLocks noChangeAspect="1"/>
            </p:cNvSpPr>
            <p:nvPr/>
          </p:nvSpPr>
          <p:spPr bwMode="auto">
            <a:xfrm>
              <a:off x="8570768" y="2909865"/>
              <a:ext cx="170306" cy="1491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39" name="Oval 238">
              <a:extLst>
                <a:ext uri="{FF2B5EF4-FFF2-40B4-BE49-F238E27FC236}">
                  <a16:creationId xmlns:a16="http://schemas.microsoft.com/office/drawing/2014/main" id="{0B4941B3-04F7-4A0B-89A0-96302CBD2F88}"/>
                </a:ext>
              </a:extLst>
            </p:cNvPr>
            <p:cNvSpPr/>
            <p:nvPr/>
          </p:nvSpPr>
          <p:spPr bwMode="auto">
            <a:xfrm rot="16200000">
              <a:off x="8948781" y="2810920"/>
              <a:ext cx="347047" cy="34704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cxnSp>
          <p:nvCxnSpPr>
            <p:cNvPr id="240" name="Connector: Elbow 239">
              <a:extLst>
                <a:ext uri="{FF2B5EF4-FFF2-40B4-BE49-F238E27FC236}">
                  <a16:creationId xmlns:a16="http://schemas.microsoft.com/office/drawing/2014/main" id="{85C78D16-2D6D-41E5-A7EE-F1C1F1698DEE}"/>
                </a:ext>
              </a:extLst>
            </p:cNvPr>
            <p:cNvCxnSpPr>
              <a:cxnSpLocks/>
              <a:stCxn id="244" idx="4"/>
              <a:endCxn id="237" idx="6"/>
            </p:cNvCxnSpPr>
            <p:nvPr/>
          </p:nvCxnSpPr>
          <p:spPr>
            <a:xfrm rot="5400000">
              <a:off x="8769928" y="2463156"/>
              <a:ext cx="233758" cy="461770"/>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778AB888-B15E-4B23-81B7-C7C2D1B63459}"/>
                </a:ext>
              </a:extLst>
            </p:cNvPr>
            <p:cNvCxnSpPr>
              <a:cxnSpLocks/>
              <a:stCxn id="244" idx="4"/>
              <a:endCxn id="235" idx="6"/>
            </p:cNvCxnSpPr>
            <p:nvPr/>
          </p:nvCxnSpPr>
          <p:spPr>
            <a:xfrm rot="16200000" flipH="1">
              <a:off x="9236310" y="2458542"/>
              <a:ext cx="233758" cy="470996"/>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89D1DD75-0A50-44F2-800A-19C74D1F61D4}"/>
                </a:ext>
              </a:extLst>
            </p:cNvPr>
            <p:cNvCxnSpPr>
              <a:cxnSpLocks/>
              <a:stCxn id="244" idx="4"/>
              <a:endCxn id="239" idx="6"/>
            </p:cNvCxnSpPr>
            <p:nvPr/>
          </p:nvCxnSpPr>
          <p:spPr>
            <a:xfrm>
              <a:off x="9117691" y="2577162"/>
              <a:ext cx="4613" cy="23375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43" name="hand_3">
              <a:extLst>
                <a:ext uri="{FF2B5EF4-FFF2-40B4-BE49-F238E27FC236}">
                  <a16:creationId xmlns:a16="http://schemas.microsoft.com/office/drawing/2014/main" id="{F376EBD1-5098-4E7F-BF5E-88C76C331965}"/>
                </a:ext>
              </a:extLst>
            </p:cNvPr>
            <p:cNvSpPr>
              <a:spLocks noChangeAspect="1"/>
            </p:cNvSpPr>
            <p:nvPr/>
          </p:nvSpPr>
          <p:spPr bwMode="auto">
            <a:xfrm rot="5400000" flipH="1">
              <a:off x="9049661" y="2915373"/>
              <a:ext cx="171410" cy="15012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250" name="Group 249">
            <a:extLst>
              <a:ext uri="{FF2B5EF4-FFF2-40B4-BE49-F238E27FC236}">
                <a16:creationId xmlns:a16="http://schemas.microsoft.com/office/drawing/2014/main" id="{9DD9BD6E-05FD-49B7-99C0-9D8C51A91495}"/>
              </a:ext>
            </a:extLst>
          </p:cNvPr>
          <p:cNvGrpSpPr/>
          <p:nvPr/>
        </p:nvGrpSpPr>
        <p:grpSpPr>
          <a:xfrm>
            <a:off x="9677757" y="1187233"/>
            <a:ext cx="1086947" cy="1390378"/>
            <a:chOff x="9871815" y="1210543"/>
            <a:chExt cx="1108743" cy="1418258"/>
          </a:xfrm>
        </p:grpSpPr>
        <p:grpSp>
          <p:nvGrpSpPr>
            <p:cNvPr id="251" name="Group 250">
              <a:extLst>
                <a:ext uri="{FF2B5EF4-FFF2-40B4-BE49-F238E27FC236}">
                  <a16:creationId xmlns:a16="http://schemas.microsoft.com/office/drawing/2014/main" id="{5A1501CE-CA8B-4104-AEA7-D6EE41718736}"/>
                </a:ext>
              </a:extLst>
            </p:cNvPr>
            <p:cNvGrpSpPr/>
            <p:nvPr/>
          </p:nvGrpSpPr>
          <p:grpSpPr>
            <a:xfrm>
              <a:off x="9942464" y="1210543"/>
              <a:ext cx="955758" cy="955758"/>
              <a:chOff x="5317473" y="3260198"/>
              <a:chExt cx="1858646" cy="1858646"/>
            </a:xfrm>
          </p:grpSpPr>
          <p:sp>
            <p:nvSpPr>
              <p:cNvPr id="261" name="Oval 260">
                <a:extLst>
                  <a:ext uri="{FF2B5EF4-FFF2-40B4-BE49-F238E27FC236}">
                    <a16:creationId xmlns:a16="http://schemas.microsoft.com/office/drawing/2014/main" id="{6AD77409-174A-4B3E-8DF6-5C1C68D0980C}"/>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Delivery</a:t>
                </a:r>
                <a:br>
                  <a:rPr lang="en-US" sz="980">
                    <a:gradFill>
                      <a:gsLst>
                        <a:gs pos="0">
                          <a:srgbClr val="FFFFFF"/>
                        </a:gs>
                        <a:gs pos="100000">
                          <a:srgbClr val="FFFFFF"/>
                        </a:gs>
                      </a:gsLst>
                      <a:lin ang="5400000" scaled="0"/>
                    </a:gradFill>
                    <a:latin typeface="Segoe UI Semilight"/>
                    <a:ea typeface="Segoe UI" pitchFamily="34" charset="0"/>
                    <a:cs typeface="Segoe UI" pitchFamily="34" charset="0"/>
                  </a:rPr>
                </a:b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cycle</a:t>
                </a:r>
              </a:p>
            </p:txBody>
          </p:sp>
          <p:grpSp>
            <p:nvGrpSpPr>
              <p:cNvPr id="262" name="Group 261">
                <a:extLst>
                  <a:ext uri="{FF2B5EF4-FFF2-40B4-BE49-F238E27FC236}">
                    <a16:creationId xmlns:a16="http://schemas.microsoft.com/office/drawing/2014/main" id="{67D80A8F-8BCB-4E3B-9D71-7B8E59332238}"/>
                  </a:ext>
                </a:extLst>
              </p:cNvPr>
              <p:cNvGrpSpPr/>
              <p:nvPr/>
            </p:nvGrpSpPr>
            <p:grpSpPr>
              <a:xfrm>
                <a:off x="5488502" y="3433701"/>
                <a:ext cx="1518341" cy="1511679"/>
                <a:chOff x="5471225" y="3432412"/>
                <a:chExt cx="1737044" cy="1729422"/>
              </a:xfrm>
            </p:grpSpPr>
            <p:sp>
              <p:nvSpPr>
                <p:cNvPr id="263" name="Oval 2">
                  <a:extLst>
                    <a:ext uri="{FF2B5EF4-FFF2-40B4-BE49-F238E27FC236}">
                      <a16:creationId xmlns:a16="http://schemas.microsoft.com/office/drawing/2014/main" id="{0FE83DA1-F815-4678-BD41-2E889F19DAAE}"/>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Oval 2">
                  <a:extLst>
                    <a:ext uri="{FF2B5EF4-FFF2-40B4-BE49-F238E27FC236}">
                      <a16:creationId xmlns:a16="http://schemas.microsoft.com/office/drawing/2014/main" id="{2D0D81DD-38CF-4557-85E4-47C799D6B740}"/>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
                  <a:extLst>
                    <a:ext uri="{FF2B5EF4-FFF2-40B4-BE49-F238E27FC236}">
                      <a16:creationId xmlns:a16="http://schemas.microsoft.com/office/drawing/2014/main" id="{1060285A-1899-4C48-A942-09919C9B41D7}"/>
                    </a:ext>
                  </a:extLst>
                </p:cNvPr>
                <p:cNvSpPr/>
                <p:nvPr/>
              </p:nvSpPr>
              <p:spPr bwMode="auto">
                <a:xfrm rot="5400000">
                  <a:off x="6347525" y="3432412"/>
                  <a:ext cx="860744"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Oval 2">
                  <a:extLst>
                    <a:ext uri="{FF2B5EF4-FFF2-40B4-BE49-F238E27FC236}">
                      <a16:creationId xmlns:a16="http://schemas.microsoft.com/office/drawing/2014/main" id="{38FC26CD-2A22-4565-A2D5-98F34D6C87E7}"/>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52" name="Oval 251">
              <a:extLst>
                <a:ext uri="{FF2B5EF4-FFF2-40B4-BE49-F238E27FC236}">
                  <a16:creationId xmlns:a16="http://schemas.microsoft.com/office/drawing/2014/main" id="{00136872-4242-428B-803E-B676E0D53A91}"/>
                </a:ext>
              </a:extLst>
            </p:cNvPr>
            <p:cNvSpPr/>
            <p:nvPr/>
          </p:nvSpPr>
          <p:spPr bwMode="auto">
            <a:xfrm rot="16200000">
              <a:off x="10679899" y="2328143"/>
              <a:ext cx="300659" cy="300658"/>
            </a:xfrm>
            <a:prstGeom prst="ellipse">
              <a:avLst/>
            </a:prstGeom>
            <a:solidFill>
              <a:schemeClr val="bg2"/>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30C42D2E-08C7-405F-BF59-F0624B09B151}"/>
                </a:ext>
              </a:extLst>
            </p:cNvPr>
            <p:cNvSpPr/>
            <p:nvPr/>
          </p:nvSpPr>
          <p:spPr bwMode="auto">
            <a:xfrm rot="16200000">
              <a:off x="9871814" y="2328143"/>
              <a:ext cx="300659" cy="300658"/>
            </a:xfrm>
            <a:prstGeom prst="ellipse">
              <a:avLst/>
            </a:prstGeom>
            <a:solidFill>
              <a:schemeClr val="bg2"/>
            </a:solidFill>
            <a:ln w="1905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254" name="hand_3">
              <a:extLst>
                <a:ext uri="{FF2B5EF4-FFF2-40B4-BE49-F238E27FC236}">
                  <a16:creationId xmlns:a16="http://schemas.microsoft.com/office/drawing/2014/main" id="{EF8DEE6C-E081-4F97-9B92-0F6156B13C0E}"/>
                </a:ext>
              </a:extLst>
            </p:cNvPr>
            <p:cNvSpPr>
              <a:spLocks noChangeAspect="1"/>
            </p:cNvSpPr>
            <p:nvPr/>
          </p:nvSpPr>
          <p:spPr bwMode="auto">
            <a:xfrm>
              <a:off x="9948372" y="2413862"/>
              <a:ext cx="147542" cy="12922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55" name="Oval 254">
              <a:extLst>
                <a:ext uri="{FF2B5EF4-FFF2-40B4-BE49-F238E27FC236}">
                  <a16:creationId xmlns:a16="http://schemas.microsoft.com/office/drawing/2014/main" id="{5DB895F7-1219-405B-8AEF-844FA4674D1A}"/>
                </a:ext>
              </a:extLst>
            </p:cNvPr>
            <p:cNvSpPr/>
            <p:nvPr/>
          </p:nvSpPr>
          <p:spPr bwMode="auto">
            <a:xfrm rot="16200000">
              <a:off x="10275857" y="2328143"/>
              <a:ext cx="300659" cy="300658"/>
            </a:xfrm>
            <a:prstGeom prst="ellipse">
              <a:avLst/>
            </a:prstGeom>
            <a:solidFill>
              <a:schemeClr val="bg2"/>
            </a:solid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cxnSp>
          <p:nvCxnSpPr>
            <p:cNvPr id="256" name="Connector: Elbow 255">
              <a:extLst>
                <a:ext uri="{FF2B5EF4-FFF2-40B4-BE49-F238E27FC236}">
                  <a16:creationId xmlns:a16="http://schemas.microsoft.com/office/drawing/2014/main" id="{8258E628-A228-4415-800E-B2C6636D1A64}"/>
                </a:ext>
              </a:extLst>
            </p:cNvPr>
            <p:cNvCxnSpPr>
              <a:stCxn id="261" idx="4"/>
              <a:endCxn id="253" idx="6"/>
            </p:cNvCxnSpPr>
            <p:nvPr/>
          </p:nvCxnSpPr>
          <p:spPr>
            <a:xfrm rot="5400000">
              <a:off x="10138889" y="2044841"/>
              <a:ext cx="166557" cy="400047"/>
            </a:xfrm>
            <a:prstGeom prst="bentConnector3">
              <a:avLst/>
            </a:prstGeom>
            <a:ln w="1905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EB149CBB-87B0-46D8-818C-E5C247AEDEEE}"/>
                </a:ext>
              </a:extLst>
            </p:cNvPr>
            <p:cNvCxnSpPr>
              <a:stCxn id="261" idx="4"/>
              <a:endCxn id="252" idx="6"/>
            </p:cNvCxnSpPr>
            <p:nvPr/>
          </p:nvCxnSpPr>
          <p:spPr>
            <a:xfrm rot="16200000" flipH="1">
              <a:off x="10542931" y="2040845"/>
              <a:ext cx="166557" cy="408039"/>
            </a:xfrm>
            <a:prstGeom prst="bentConnector3">
              <a:avLst/>
            </a:prstGeom>
            <a:ln w="1905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24DE8748-4C83-4170-BD56-443D6C53A663}"/>
                </a:ext>
              </a:extLst>
            </p:cNvPr>
            <p:cNvCxnSpPr>
              <a:stCxn id="261" idx="4"/>
              <a:endCxn id="255" idx="6"/>
            </p:cNvCxnSpPr>
            <p:nvPr/>
          </p:nvCxnSpPr>
          <p:spPr>
            <a:xfrm>
              <a:off x="10422190" y="2161587"/>
              <a:ext cx="3997" cy="166557"/>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9" name="hand_3">
              <a:extLst>
                <a:ext uri="{FF2B5EF4-FFF2-40B4-BE49-F238E27FC236}">
                  <a16:creationId xmlns:a16="http://schemas.microsoft.com/office/drawing/2014/main" id="{99EBE891-1DE0-440C-ABE0-5500413343A2}"/>
                </a:ext>
              </a:extLst>
            </p:cNvPr>
            <p:cNvSpPr>
              <a:spLocks noChangeAspect="1"/>
            </p:cNvSpPr>
            <p:nvPr/>
          </p:nvSpPr>
          <p:spPr bwMode="auto">
            <a:xfrm rot="5400000" flipH="1">
              <a:off x="10367505" y="2412553"/>
              <a:ext cx="145710" cy="12762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60" name="hand_4">
              <a:extLst>
                <a:ext uri="{FF2B5EF4-FFF2-40B4-BE49-F238E27FC236}">
                  <a16:creationId xmlns:a16="http://schemas.microsoft.com/office/drawing/2014/main" id="{DBC51FE3-5D03-42E6-80D4-7772CAB5309A}"/>
                </a:ext>
              </a:extLst>
            </p:cNvPr>
            <p:cNvSpPr>
              <a:spLocks noChangeAspect="1"/>
            </p:cNvSpPr>
            <p:nvPr/>
          </p:nvSpPr>
          <p:spPr bwMode="auto">
            <a:xfrm>
              <a:off x="10764250" y="2421093"/>
              <a:ext cx="131957" cy="114757"/>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267" name="Group 266">
            <a:extLst>
              <a:ext uri="{FF2B5EF4-FFF2-40B4-BE49-F238E27FC236}">
                <a16:creationId xmlns:a16="http://schemas.microsoft.com/office/drawing/2014/main" id="{0BA0598C-1697-4DE2-B677-640875F05CB9}"/>
              </a:ext>
            </a:extLst>
          </p:cNvPr>
          <p:cNvGrpSpPr/>
          <p:nvPr/>
        </p:nvGrpSpPr>
        <p:grpSpPr>
          <a:xfrm>
            <a:off x="10745782" y="925886"/>
            <a:ext cx="926557" cy="1219828"/>
            <a:chOff x="10961257" y="943955"/>
            <a:chExt cx="945136" cy="1244288"/>
          </a:xfrm>
        </p:grpSpPr>
        <p:grpSp>
          <p:nvGrpSpPr>
            <p:cNvPr id="268" name="Group 267">
              <a:extLst>
                <a:ext uri="{FF2B5EF4-FFF2-40B4-BE49-F238E27FC236}">
                  <a16:creationId xmlns:a16="http://schemas.microsoft.com/office/drawing/2014/main" id="{11843470-8A05-47B8-853A-AABA10507E2E}"/>
                </a:ext>
              </a:extLst>
            </p:cNvPr>
            <p:cNvGrpSpPr/>
            <p:nvPr/>
          </p:nvGrpSpPr>
          <p:grpSpPr>
            <a:xfrm>
              <a:off x="11025666" y="943955"/>
              <a:ext cx="804632" cy="804632"/>
              <a:chOff x="5317473" y="3260198"/>
              <a:chExt cx="1858646" cy="1858646"/>
            </a:xfrm>
          </p:grpSpPr>
          <p:sp>
            <p:nvSpPr>
              <p:cNvPr id="318" name="Oval 317">
                <a:extLst>
                  <a:ext uri="{FF2B5EF4-FFF2-40B4-BE49-F238E27FC236}">
                    <a16:creationId xmlns:a16="http://schemas.microsoft.com/office/drawing/2014/main" id="{2DA3AD14-E0BC-43E2-A4AD-E41F885926F8}"/>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a:gradFill>
                      <a:gsLst>
                        <a:gs pos="0">
                          <a:srgbClr val="FFFFFF"/>
                        </a:gs>
                        <a:gs pos="100000">
                          <a:srgbClr val="FFFFFF"/>
                        </a:gs>
                      </a:gsLst>
                      <a:lin ang="5400000" scaled="0"/>
                    </a:gradFill>
                    <a:latin typeface="Segoe UI Semilight"/>
                    <a:ea typeface="Segoe UI" pitchFamily="34" charset="0"/>
                    <a:cs typeface="Segoe UI" pitchFamily="34" charset="0"/>
                  </a:rPr>
                  <a:t>Delivery</a:t>
                </a:r>
                <a:br>
                  <a:rPr lang="en-US" sz="784">
                    <a:gradFill>
                      <a:gsLst>
                        <a:gs pos="0">
                          <a:srgbClr val="FFFFFF"/>
                        </a:gs>
                        <a:gs pos="100000">
                          <a:srgbClr val="FFFFFF"/>
                        </a:gs>
                      </a:gsLst>
                      <a:lin ang="5400000" scaled="0"/>
                    </a:gradFill>
                    <a:latin typeface="Segoe UI Semilight"/>
                    <a:ea typeface="Segoe UI" pitchFamily="34" charset="0"/>
                    <a:cs typeface="Segoe UI" pitchFamily="34" charset="0"/>
                  </a:rPr>
                </a:br>
                <a:r>
                  <a:rPr lang="en-US" sz="784">
                    <a:gradFill>
                      <a:gsLst>
                        <a:gs pos="0">
                          <a:srgbClr val="FFFFFF"/>
                        </a:gs>
                        <a:gs pos="100000">
                          <a:srgbClr val="FFFFFF"/>
                        </a:gs>
                      </a:gsLst>
                      <a:lin ang="5400000" scaled="0"/>
                    </a:gradFill>
                    <a:latin typeface="Segoe UI Semilight"/>
                    <a:ea typeface="Segoe UI" pitchFamily="34" charset="0"/>
                    <a:cs typeface="Segoe UI" pitchFamily="34" charset="0"/>
                  </a:rPr>
                  <a:t>cycle</a:t>
                </a:r>
              </a:p>
            </p:txBody>
          </p:sp>
          <p:grpSp>
            <p:nvGrpSpPr>
              <p:cNvPr id="319" name="Group 318">
                <a:extLst>
                  <a:ext uri="{FF2B5EF4-FFF2-40B4-BE49-F238E27FC236}">
                    <a16:creationId xmlns:a16="http://schemas.microsoft.com/office/drawing/2014/main" id="{D12698D0-CD6B-4C72-947D-4E4828D3D98B}"/>
                  </a:ext>
                </a:extLst>
              </p:cNvPr>
              <p:cNvGrpSpPr/>
              <p:nvPr/>
            </p:nvGrpSpPr>
            <p:grpSpPr>
              <a:xfrm>
                <a:off x="5488502" y="3433701"/>
                <a:ext cx="1518341" cy="1511679"/>
                <a:chOff x="5471225" y="3432412"/>
                <a:chExt cx="1737044" cy="1729422"/>
              </a:xfrm>
            </p:grpSpPr>
            <p:sp>
              <p:nvSpPr>
                <p:cNvPr id="320" name="Oval 2">
                  <a:extLst>
                    <a:ext uri="{FF2B5EF4-FFF2-40B4-BE49-F238E27FC236}">
                      <a16:creationId xmlns:a16="http://schemas.microsoft.com/office/drawing/2014/main" id="{161254B5-E075-4A8C-898C-61D5050414B1}"/>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1" name="Oval 2">
                  <a:extLst>
                    <a:ext uri="{FF2B5EF4-FFF2-40B4-BE49-F238E27FC236}">
                      <a16:creationId xmlns:a16="http://schemas.microsoft.com/office/drawing/2014/main" id="{93B10254-373E-4FEA-B538-4235C7B01BE4}"/>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2" name="Oval 2">
                  <a:extLst>
                    <a:ext uri="{FF2B5EF4-FFF2-40B4-BE49-F238E27FC236}">
                      <a16:creationId xmlns:a16="http://schemas.microsoft.com/office/drawing/2014/main" id="{227C6473-0306-4842-A7D7-B97E6DF5656C}"/>
                    </a:ext>
                  </a:extLst>
                </p:cNvPr>
                <p:cNvSpPr/>
                <p:nvPr/>
              </p:nvSpPr>
              <p:spPr bwMode="auto">
                <a:xfrm rot="5400000">
                  <a:off x="6347525" y="3432412"/>
                  <a:ext cx="860744"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3" name="Oval 2">
                  <a:extLst>
                    <a:ext uri="{FF2B5EF4-FFF2-40B4-BE49-F238E27FC236}">
                      <a16:creationId xmlns:a16="http://schemas.microsoft.com/office/drawing/2014/main" id="{EFE2FD01-785F-4635-BE17-98D474810224}"/>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69" name="Oval 268">
              <a:extLst>
                <a:ext uri="{FF2B5EF4-FFF2-40B4-BE49-F238E27FC236}">
                  <a16:creationId xmlns:a16="http://schemas.microsoft.com/office/drawing/2014/main" id="{7C483D1F-7B34-4252-8E36-1092F9C25905}"/>
                </a:ext>
              </a:extLst>
            </p:cNvPr>
            <p:cNvSpPr/>
            <p:nvPr/>
          </p:nvSpPr>
          <p:spPr bwMode="auto">
            <a:xfrm rot="16200000">
              <a:off x="11650100" y="1931950"/>
              <a:ext cx="256293" cy="256293"/>
            </a:xfrm>
            <a:prstGeom prst="ellipse">
              <a:avLst/>
            </a:prstGeom>
            <a:solidFill>
              <a:schemeClr val="bg2"/>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10" name="hand_4">
              <a:extLst>
                <a:ext uri="{FF2B5EF4-FFF2-40B4-BE49-F238E27FC236}">
                  <a16:creationId xmlns:a16="http://schemas.microsoft.com/office/drawing/2014/main" id="{FBE70C9D-3009-4F22-9F29-3587A9779CF4}"/>
                </a:ext>
              </a:extLst>
            </p:cNvPr>
            <p:cNvSpPr>
              <a:spLocks noChangeAspect="1"/>
            </p:cNvSpPr>
            <p:nvPr/>
          </p:nvSpPr>
          <p:spPr bwMode="auto">
            <a:xfrm>
              <a:off x="11722004" y="2011185"/>
              <a:ext cx="112485" cy="97824"/>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11" name="Oval 310">
              <a:extLst>
                <a:ext uri="{FF2B5EF4-FFF2-40B4-BE49-F238E27FC236}">
                  <a16:creationId xmlns:a16="http://schemas.microsoft.com/office/drawing/2014/main" id="{903FAAA1-E77A-4ACD-BAEB-99E119D7E12C}"/>
                </a:ext>
              </a:extLst>
            </p:cNvPr>
            <p:cNvSpPr/>
            <p:nvPr/>
          </p:nvSpPr>
          <p:spPr bwMode="auto">
            <a:xfrm rot="16200000">
              <a:off x="10961257" y="1931950"/>
              <a:ext cx="256293" cy="256293"/>
            </a:xfrm>
            <a:prstGeom prst="ellipse">
              <a:avLst/>
            </a:prstGeom>
            <a:solidFill>
              <a:schemeClr val="bg2"/>
            </a:solidFill>
            <a:ln w="1905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12" name="hand_3">
              <a:extLst>
                <a:ext uri="{FF2B5EF4-FFF2-40B4-BE49-F238E27FC236}">
                  <a16:creationId xmlns:a16="http://schemas.microsoft.com/office/drawing/2014/main" id="{E228EDD5-D74E-42C2-83D8-B39F35D59130}"/>
                </a:ext>
              </a:extLst>
            </p:cNvPr>
            <p:cNvSpPr>
              <a:spLocks noChangeAspect="1"/>
            </p:cNvSpPr>
            <p:nvPr/>
          </p:nvSpPr>
          <p:spPr bwMode="auto">
            <a:xfrm>
              <a:off x="11026518" y="2005020"/>
              <a:ext cx="125771" cy="110155"/>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13" name="Oval 312">
              <a:extLst>
                <a:ext uri="{FF2B5EF4-FFF2-40B4-BE49-F238E27FC236}">
                  <a16:creationId xmlns:a16="http://schemas.microsoft.com/office/drawing/2014/main" id="{707CCA11-B09D-4851-9807-B78EB2A2CA05}"/>
                </a:ext>
              </a:extLst>
            </p:cNvPr>
            <p:cNvSpPr/>
            <p:nvPr/>
          </p:nvSpPr>
          <p:spPr bwMode="auto">
            <a:xfrm rot="16200000">
              <a:off x="11305679" y="1931950"/>
              <a:ext cx="256293" cy="256293"/>
            </a:xfrm>
            <a:prstGeom prst="ellipse">
              <a:avLst/>
            </a:prstGeom>
            <a:solidFill>
              <a:schemeClr val="bg2"/>
            </a:solid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cxnSp>
          <p:nvCxnSpPr>
            <p:cNvPr id="314" name="Connector: Elbow 313">
              <a:extLst>
                <a:ext uri="{FF2B5EF4-FFF2-40B4-BE49-F238E27FC236}">
                  <a16:creationId xmlns:a16="http://schemas.microsoft.com/office/drawing/2014/main" id="{34610671-A3D6-4DF3-BF9E-36869AB1B0CE}"/>
                </a:ext>
              </a:extLst>
            </p:cNvPr>
            <p:cNvCxnSpPr>
              <a:cxnSpLocks/>
              <a:endCxn id="311" idx="6"/>
            </p:cNvCxnSpPr>
            <p:nvPr/>
          </p:nvCxnSpPr>
          <p:spPr>
            <a:xfrm rot="10800000" flipV="1">
              <a:off x="11089405" y="1840268"/>
              <a:ext cx="344421" cy="91682"/>
            </a:xfrm>
            <a:prstGeom prst="bentConnector2">
              <a:avLst/>
            </a:prstGeom>
            <a:ln w="1905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5" name="Connector: Elbow 314">
              <a:extLst>
                <a:ext uri="{FF2B5EF4-FFF2-40B4-BE49-F238E27FC236}">
                  <a16:creationId xmlns:a16="http://schemas.microsoft.com/office/drawing/2014/main" id="{600DA113-838A-425C-9A08-FD326D42EDEB}"/>
                </a:ext>
              </a:extLst>
            </p:cNvPr>
            <p:cNvCxnSpPr>
              <a:cxnSpLocks/>
              <a:endCxn id="269" idx="6"/>
            </p:cNvCxnSpPr>
            <p:nvPr/>
          </p:nvCxnSpPr>
          <p:spPr>
            <a:xfrm>
              <a:off x="11425420" y="1835234"/>
              <a:ext cx="352827" cy="96716"/>
            </a:xfrm>
            <a:prstGeom prst="bentConnector2">
              <a:avLst/>
            </a:prstGeom>
            <a:ln w="1905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17882B0-9E42-4A06-90F1-E17CA8F8E0B8}"/>
                </a:ext>
              </a:extLst>
            </p:cNvPr>
            <p:cNvCxnSpPr>
              <a:cxnSpLocks/>
              <a:endCxn id="313" idx="6"/>
            </p:cNvCxnSpPr>
            <p:nvPr/>
          </p:nvCxnSpPr>
          <p:spPr>
            <a:xfrm>
              <a:off x="11433826" y="1748587"/>
              <a:ext cx="0" cy="183363"/>
            </a:xfrm>
            <a:prstGeom prst="straightConnector1">
              <a:avLst/>
            </a:prstGeom>
            <a:ln w="1905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17" name="hand_3">
              <a:extLst>
                <a:ext uri="{FF2B5EF4-FFF2-40B4-BE49-F238E27FC236}">
                  <a16:creationId xmlns:a16="http://schemas.microsoft.com/office/drawing/2014/main" id="{5C30001F-B5BF-4B07-8AEE-4C331AAFF935}"/>
                </a:ext>
              </a:extLst>
            </p:cNvPr>
            <p:cNvSpPr>
              <a:spLocks noChangeAspect="1"/>
            </p:cNvSpPr>
            <p:nvPr/>
          </p:nvSpPr>
          <p:spPr bwMode="auto">
            <a:xfrm rot="5400000" flipH="1">
              <a:off x="11374720" y="2001359"/>
              <a:ext cx="118212" cy="10353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Tree>
    <p:extLst>
      <p:ext uri="{BB962C8B-B14F-4D97-AF65-F5344CB8AC3E}">
        <p14:creationId xmlns:p14="http://schemas.microsoft.com/office/powerpoint/2010/main" val="370591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182">
            <a:extLst>
              <a:ext uri="{FF2B5EF4-FFF2-40B4-BE49-F238E27FC236}">
                <a16:creationId xmlns:a16="http://schemas.microsoft.com/office/drawing/2014/main" id="{F1F38720-03BB-4918-9C0F-BC079C7537AE}"/>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1730" y="-3567"/>
            <a:ext cx="12190271" cy="6861082"/>
          </a:xfrm>
          <a:prstGeom prst="rect">
            <a:avLst/>
          </a:prstGeom>
          <a:solidFill>
            <a:schemeClr val="bg2"/>
          </a:solidFill>
        </p:spPr>
      </p:pic>
      <p:sp>
        <p:nvSpPr>
          <p:cNvPr id="2" name="Title 1"/>
          <p:cNvSpPr>
            <a:spLocks noGrp="1"/>
          </p:cNvSpPr>
          <p:nvPr>
            <p:ph type="title"/>
          </p:nvPr>
        </p:nvSpPr>
        <p:spPr/>
        <p:txBody>
          <a:bodyPr/>
          <a:lstStyle/>
          <a:p>
            <a:r>
              <a:rPr lang="en-US">
                <a:gradFill>
                  <a:gsLst>
                    <a:gs pos="12000">
                      <a:schemeClr val="bg1"/>
                    </a:gs>
                    <a:gs pos="40000">
                      <a:schemeClr val="bg1"/>
                    </a:gs>
                  </a:gsLst>
                  <a:lin ang="5400000" scaled="0"/>
                </a:gradFill>
              </a:rPr>
              <a:t>To maximize validated learning</a:t>
            </a:r>
          </a:p>
        </p:txBody>
      </p:sp>
      <p:cxnSp>
        <p:nvCxnSpPr>
          <p:cNvPr id="41" name="Straight Arrow Connector 40">
            <a:extLst>
              <a:ext uri="{FF2B5EF4-FFF2-40B4-BE49-F238E27FC236}">
                <a16:creationId xmlns:a16="http://schemas.microsoft.com/office/drawing/2014/main" id="{3FDF7341-3D00-44D3-98DC-958837FF3E7B}"/>
              </a:ext>
            </a:extLst>
          </p:cNvPr>
          <p:cNvCxnSpPr>
            <a:cxnSpLocks/>
          </p:cNvCxnSpPr>
          <p:nvPr/>
        </p:nvCxnSpPr>
        <p:spPr>
          <a:xfrm flipV="1">
            <a:off x="776853" y="1172735"/>
            <a:ext cx="0" cy="4878620"/>
          </a:xfrm>
          <a:prstGeom prst="straightConnector1">
            <a:avLst/>
          </a:prstGeom>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259DED5-04F0-4CA4-8A68-EC5EEEA1D860}"/>
              </a:ext>
            </a:extLst>
          </p:cNvPr>
          <p:cNvCxnSpPr>
            <a:cxnSpLocks/>
          </p:cNvCxnSpPr>
          <p:nvPr/>
        </p:nvCxnSpPr>
        <p:spPr>
          <a:xfrm>
            <a:off x="776902" y="6043572"/>
            <a:ext cx="10945576" cy="0"/>
          </a:xfrm>
          <a:prstGeom prst="straightConnector1">
            <a:avLst/>
          </a:prstGeom>
          <a:ln w="1905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6AC3EB80-8DE9-483D-A796-6565DFD01F85}"/>
              </a:ext>
            </a:extLst>
          </p:cNvPr>
          <p:cNvSpPr txBox="1"/>
          <p:nvPr/>
        </p:nvSpPr>
        <p:spPr>
          <a:xfrm rot="16200000">
            <a:off x="-413931" y="3441339"/>
            <a:ext cx="2327882" cy="325865"/>
          </a:xfrm>
          <a:prstGeom prst="rect">
            <a:avLst/>
          </a:prstGeom>
          <a:solidFill>
            <a:schemeClr val="bg2">
              <a:lumMod val="10000"/>
              <a:alpha val="90000"/>
            </a:schemeClr>
          </a:solidFill>
        </p:spPr>
        <p:txBody>
          <a:bodyPr wrap="none" lIns="0" tIns="0" rIns="0" bIns="0" rtlCol="0">
            <a:spAutoFit/>
          </a:bodyPr>
          <a:lstStyle/>
          <a:p>
            <a:pPr defTabSz="914367">
              <a:lnSpc>
                <a:spcPct val="90000"/>
              </a:lnSpc>
              <a:spcAft>
                <a:spcPts val="588"/>
              </a:spcAft>
            </a:pPr>
            <a:r>
              <a:rPr lang="en-US" sz="2353">
                <a:gradFill>
                  <a:gsLst>
                    <a:gs pos="58000">
                      <a:srgbClr val="FFFFFF"/>
                    </a:gs>
                    <a:gs pos="30000">
                      <a:srgbClr val="FFFFFF"/>
                    </a:gs>
                  </a:gsLst>
                  <a:lin ang="5400000" scaled="0"/>
                </a:gradFill>
                <a:latin typeface="Segoe UI Semilight"/>
              </a:rPr>
              <a:t>Validated learning</a:t>
            </a:r>
          </a:p>
        </p:txBody>
      </p:sp>
      <p:sp>
        <p:nvSpPr>
          <p:cNvPr id="178" name="TextBox 177">
            <a:extLst>
              <a:ext uri="{FF2B5EF4-FFF2-40B4-BE49-F238E27FC236}">
                <a16:creationId xmlns:a16="http://schemas.microsoft.com/office/drawing/2014/main" id="{B1CFC1BB-B070-44C9-B769-895FE7563F3E}"/>
              </a:ext>
            </a:extLst>
          </p:cNvPr>
          <p:cNvSpPr txBox="1"/>
          <p:nvPr/>
        </p:nvSpPr>
        <p:spPr>
          <a:xfrm>
            <a:off x="4541513" y="5842743"/>
            <a:ext cx="2956729" cy="325865"/>
          </a:xfrm>
          <a:prstGeom prst="rect">
            <a:avLst/>
          </a:prstGeom>
          <a:solidFill>
            <a:schemeClr val="bg2">
              <a:lumMod val="10000"/>
              <a:alpha val="90000"/>
            </a:schemeClr>
          </a:solidFill>
        </p:spPr>
        <p:txBody>
          <a:bodyPr wrap="none" lIns="0" tIns="0" rIns="0" bIns="0" rtlCol="0">
            <a:spAutoFit/>
          </a:bodyPr>
          <a:lstStyle/>
          <a:p>
            <a:pPr defTabSz="914367">
              <a:lnSpc>
                <a:spcPct val="90000"/>
              </a:lnSpc>
              <a:spcAft>
                <a:spcPts val="588"/>
              </a:spcAft>
            </a:pPr>
            <a:r>
              <a:rPr lang="en-US" sz="2353">
                <a:gradFill>
                  <a:gsLst>
                    <a:gs pos="58000">
                      <a:srgbClr val="FFFFFF"/>
                    </a:gs>
                    <a:gs pos="30000">
                      <a:srgbClr val="FFFFFF"/>
                    </a:gs>
                  </a:gsLst>
                  <a:lin ang="5400000" scaled="0"/>
                </a:gradFill>
                <a:latin typeface="Segoe UI Semilight"/>
              </a:rPr>
              <a:t>Deployment frequency</a:t>
            </a:r>
          </a:p>
        </p:txBody>
      </p:sp>
      <p:sp>
        <p:nvSpPr>
          <p:cNvPr id="181" name="Isosceles Triangle 180">
            <a:extLst>
              <a:ext uri="{FF2B5EF4-FFF2-40B4-BE49-F238E27FC236}">
                <a16:creationId xmlns:a16="http://schemas.microsoft.com/office/drawing/2014/main" id="{C45A30D9-6EB1-4D18-964F-81EE43089234}"/>
              </a:ext>
            </a:extLst>
          </p:cNvPr>
          <p:cNvSpPr/>
          <p:nvPr/>
        </p:nvSpPr>
        <p:spPr>
          <a:xfrm>
            <a:off x="3905074" y="2284062"/>
            <a:ext cx="7817405" cy="3391643"/>
          </a:xfrm>
          <a:prstGeom prst="triangle">
            <a:avLst>
              <a:gd name="adj" fmla="val 100000"/>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prstClr val="white"/>
              </a:solidFill>
              <a:latin typeface="Calibri" panose="020F0502020204030204"/>
            </a:endParaRPr>
          </a:p>
        </p:txBody>
      </p:sp>
      <p:sp>
        <p:nvSpPr>
          <p:cNvPr id="182" name="TextBox 181">
            <a:extLst>
              <a:ext uri="{FF2B5EF4-FFF2-40B4-BE49-F238E27FC236}">
                <a16:creationId xmlns:a16="http://schemas.microsoft.com/office/drawing/2014/main" id="{9A15B1C1-EF39-4F43-87A0-BFB01A5F815D}"/>
              </a:ext>
            </a:extLst>
          </p:cNvPr>
          <p:cNvSpPr txBox="1"/>
          <p:nvPr/>
        </p:nvSpPr>
        <p:spPr>
          <a:xfrm>
            <a:off x="8582921" y="5137711"/>
            <a:ext cx="2860240" cy="325865"/>
          </a:xfrm>
          <a:prstGeom prst="rect">
            <a:avLst/>
          </a:prstGeom>
          <a:noFill/>
        </p:spPr>
        <p:txBody>
          <a:bodyPr wrap="none" lIns="0" tIns="0" rIns="0" bIns="0" rtlCol="0">
            <a:spAutoFit/>
          </a:bodyPr>
          <a:lstStyle/>
          <a:p>
            <a:pPr defTabSz="914367">
              <a:lnSpc>
                <a:spcPct val="90000"/>
              </a:lnSpc>
              <a:spcAft>
                <a:spcPts val="588"/>
              </a:spcAft>
            </a:pPr>
            <a:r>
              <a:rPr lang="en-US" sz="2353">
                <a:gradFill>
                  <a:gsLst>
                    <a:gs pos="94000">
                      <a:srgbClr val="FFFFFF"/>
                    </a:gs>
                    <a:gs pos="65000">
                      <a:srgbClr val="FFFFFF"/>
                    </a:gs>
                  </a:gsLst>
                  <a:lin ang="5400000" scaled="0"/>
                </a:gradFill>
                <a:latin typeface="Segoe UI Semilight"/>
              </a:rPr>
              <a:t>Value of improvement</a:t>
            </a:r>
          </a:p>
        </p:txBody>
      </p:sp>
      <p:grpSp>
        <p:nvGrpSpPr>
          <p:cNvPr id="15" name="Group 14">
            <a:extLst>
              <a:ext uri="{FF2B5EF4-FFF2-40B4-BE49-F238E27FC236}">
                <a16:creationId xmlns:a16="http://schemas.microsoft.com/office/drawing/2014/main" id="{6326E0ED-C567-4B3E-BC48-36DC1CE8F3A4}"/>
              </a:ext>
            </a:extLst>
          </p:cNvPr>
          <p:cNvGrpSpPr/>
          <p:nvPr/>
        </p:nvGrpSpPr>
        <p:grpSpPr>
          <a:xfrm>
            <a:off x="937233" y="3256959"/>
            <a:ext cx="1871395" cy="2582804"/>
            <a:chOff x="956026" y="3321771"/>
            <a:chExt cx="1908920" cy="2634595"/>
          </a:xfrm>
        </p:grpSpPr>
        <p:sp>
          <p:nvSpPr>
            <p:cNvPr id="397" name="Oval 396">
              <a:extLst>
                <a:ext uri="{FF2B5EF4-FFF2-40B4-BE49-F238E27FC236}">
                  <a16:creationId xmlns:a16="http://schemas.microsoft.com/office/drawing/2014/main" id="{1AD19B9F-C787-4AC7-9AA6-58A72145F50E}"/>
                </a:ext>
              </a:extLst>
            </p:cNvPr>
            <p:cNvSpPr/>
            <p:nvPr/>
          </p:nvSpPr>
          <p:spPr bwMode="auto">
            <a:xfrm rot="16200000">
              <a:off x="2287313" y="5516739"/>
              <a:ext cx="439627" cy="439627"/>
            </a:xfrm>
            <a:prstGeom prst="ellipse">
              <a:avLst/>
            </a:prstGeom>
            <a:solidFill>
              <a:schemeClr val="bg2"/>
            </a:solid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98" name="hand_4">
              <a:extLst>
                <a:ext uri="{FF2B5EF4-FFF2-40B4-BE49-F238E27FC236}">
                  <a16:creationId xmlns:a16="http://schemas.microsoft.com/office/drawing/2014/main" id="{EB4B2C53-2F87-4C3F-AE12-AD8AE52522C8}"/>
                </a:ext>
              </a:extLst>
            </p:cNvPr>
            <p:cNvSpPr>
              <a:spLocks noChangeAspect="1"/>
            </p:cNvSpPr>
            <p:nvPr/>
          </p:nvSpPr>
          <p:spPr bwMode="auto">
            <a:xfrm>
              <a:off x="2410652" y="5652653"/>
              <a:ext cx="192949" cy="16780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95" name="Oval 394">
              <a:extLst>
                <a:ext uri="{FF2B5EF4-FFF2-40B4-BE49-F238E27FC236}">
                  <a16:creationId xmlns:a16="http://schemas.microsoft.com/office/drawing/2014/main" id="{21A5E80C-DBF1-4779-8FB4-925F06513232}"/>
                </a:ext>
              </a:extLst>
            </p:cNvPr>
            <p:cNvSpPr/>
            <p:nvPr/>
          </p:nvSpPr>
          <p:spPr bwMode="auto">
            <a:xfrm rot="16200000">
              <a:off x="1105718" y="5516739"/>
              <a:ext cx="439627" cy="43962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96" name="hand_3">
              <a:extLst>
                <a:ext uri="{FF2B5EF4-FFF2-40B4-BE49-F238E27FC236}">
                  <a16:creationId xmlns:a16="http://schemas.microsoft.com/office/drawing/2014/main" id="{5BE48F16-CAA0-4ADE-8660-C8F40F6CB4F3}"/>
                </a:ext>
              </a:extLst>
            </p:cNvPr>
            <p:cNvSpPr>
              <a:spLocks noChangeAspect="1"/>
            </p:cNvSpPr>
            <p:nvPr/>
          </p:nvSpPr>
          <p:spPr bwMode="auto">
            <a:xfrm>
              <a:off x="1217663" y="5642078"/>
              <a:ext cx="215738" cy="18895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93" name="Oval 392">
              <a:extLst>
                <a:ext uri="{FF2B5EF4-FFF2-40B4-BE49-F238E27FC236}">
                  <a16:creationId xmlns:a16="http://schemas.microsoft.com/office/drawing/2014/main" id="{F4A2DAA3-5031-4924-BBFB-D6F99B3E52A4}"/>
                </a:ext>
              </a:extLst>
            </p:cNvPr>
            <p:cNvSpPr/>
            <p:nvPr/>
          </p:nvSpPr>
          <p:spPr bwMode="auto">
            <a:xfrm rot="16200000">
              <a:off x="1696516" y="5516739"/>
              <a:ext cx="439627" cy="43962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grpSp>
          <p:nvGrpSpPr>
            <p:cNvPr id="383" name="Group 382">
              <a:extLst>
                <a:ext uri="{FF2B5EF4-FFF2-40B4-BE49-F238E27FC236}">
                  <a16:creationId xmlns:a16="http://schemas.microsoft.com/office/drawing/2014/main" id="{FE4BF888-C3DF-4F55-8942-AB72F176627B}"/>
                </a:ext>
              </a:extLst>
            </p:cNvPr>
            <p:cNvGrpSpPr/>
            <p:nvPr/>
          </p:nvGrpSpPr>
          <p:grpSpPr>
            <a:xfrm>
              <a:off x="956026" y="3321771"/>
              <a:ext cx="1908920" cy="1908920"/>
              <a:chOff x="5317473" y="3260198"/>
              <a:chExt cx="1858646" cy="1858646"/>
            </a:xfrm>
          </p:grpSpPr>
          <p:sp>
            <p:nvSpPr>
              <p:cNvPr id="387" name="Oval 386">
                <a:extLst>
                  <a:ext uri="{FF2B5EF4-FFF2-40B4-BE49-F238E27FC236}">
                    <a16:creationId xmlns:a16="http://schemas.microsoft.com/office/drawing/2014/main" id="{E87505A3-78E7-4F9A-BD59-28959F2813F2}"/>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388" name="Group 387">
                <a:extLst>
                  <a:ext uri="{FF2B5EF4-FFF2-40B4-BE49-F238E27FC236}">
                    <a16:creationId xmlns:a16="http://schemas.microsoft.com/office/drawing/2014/main" id="{618F4611-0C1B-4F91-A712-6937F80C3889}"/>
                  </a:ext>
                </a:extLst>
              </p:cNvPr>
              <p:cNvGrpSpPr/>
              <p:nvPr/>
            </p:nvGrpSpPr>
            <p:grpSpPr>
              <a:xfrm>
                <a:off x="5488502" y="3433701"/>
                <a:ext cx="1518341" cy="1511679"/>
                <a:chOff x="5471225" y="3432412"/>
                <a:chExt cx="1737044" cy="1729422"/>
              </a:xfrm>
            </p:grpSpPr>
            <p:sp>
              <p:nvSpPr>
                <p:cNvPr id="389" name="Oval 2">
                  <a:extLst>
                    <a:ext uri="{FF2B5EF4-FFF2-40B4-BE49-F238E27FC236}">
                      <a16:creationId xmlns:a16="http://schemas.microsoft.com/office/drawing/2014/main" id="{51DB9E31-84DB-4FF1-A89C-74CCF94B0943}"/>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0" name="Oval 2">
                  <a:extLst>
                    <a:ext uri="{FF2B5EF4-FFF2-40B4-BE49-F238E27FC236}">
                      <a16:creationId xmlns:a16="http://schemas.microsoft.com/office/drawing/2014/main" id="{CF530FEA-A6E9-4D0E-8336-9CF13095407B}"/>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1" name="Oval 2">
                  <a:extLst>
                    <a:ext uri="{FF2B5EF4-FFF2-40B4-BE49-F238E27FC236}">
                      <a16:creationId xmlns:a16="http://schemas.microsoft.com/office/drawing/2014/main" id="{189BA7FB-16D7-46B6-BB54-99EF027B62EE}"/>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2" name="Oval 2">
                  <a:extLst>
                    <a:ext uri="{FF2B5EF4-FFF2-40B4-BE49-F238E27FC236}">
                      <a16:creationId xmlns:a16="http://schemas.microsoft.com/office/drawing/2014/main" id="{0F1F6F0F-C1F8-483C-A17F-5A92CB7485D7}"/>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384" name="Connector: Elbow 383">
              <a:extLst>
                <a:ext uri="{FF2B5EF4-FFF2-40B4-BE49-F238E27FC236}">
                  <a16:creationId xmlns:a16="http://schemas.microsoft.com/office/drawing/2014/main" id="{3635F3CB-72D4-463B-B100-2075B51A4B05}"/>
                </a:ext>
              </a:extLst>
            </p:cNvPr>
            <p:cNvCxnSpPr>
              <a:cxnSpLocks/>
              <a:stCxn id="387" idx="4"/>
              <a:endCxn id="395" idx="6"/>
            </p:cNvCxnSpPr>
            <p:nvPr/>
          </p:nvCxnSpPr>
          <p:spPr>
            <a:xfrm rot="5400000">
              <a:off x="1474985" y="5081238"/>
              <a:ext cx="286048" cy="584954"/>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5" name="Connector: Elbow 384">
              <a:extLst>
                <a:ext uri="{FF2B5EF4-FFF2-40B4-BE49-F238E27FC236}">
                  <a16:creationId xmlns:a16="http://schemas.microsoft.com/office/drawing/2014/main" id="{71C855ED-85CD-453C-A4A4-60212AC30B53}"/>
                </a:ext>
              </a:extLst>
            </p:cNvPr>
            <p:cNvCxnSpPr>
              <a:cxnSpLocks/>
              <a:stCxn id="387" idx="4"/>
              <a:endCxn id="397" idx="6"/>
            </p:cNvCxnSpPr>
            <p:nvPr/>
          </p:nvCxnSpPr>
          <p:spPr>
            <a:xfrm rot="16200000" flipH="1">
              <a:off x="2065782" y="5075394"/>
              <a:ext cx="286048" cy="596641"/>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0F38C316-622E-40E0-B29C-1584AF2E1F92}"/>
                </a:ext>
              </a:extLst>
            </p:cNvPr>
            <p:cNvCxnSpPr>
              <a:cxnSpLocks/>
              <a:stCxn id="387" idx="4"/>
              <a:endCxn id="393" idx="6"/>
            </p:cNvCxnSpPr>
            <p:nvPr/>
          </p:nvCxnSpPr>
          <p:spPr>
            <a:xfrm>
              <a:off x="1910486" y="5230691"/>
              <a:ext cx="5844" cy="28604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4" name="hand_3">
              <a:extLst>
                <a:ext uri="{FF2B5EF4-FFF2-40B4-BE49-F238E27FC236}">
                  <a16:creationId xmlns:a16="http://schemas.microsoft.com/office/drawing/2014/main" id="{B3E75210-1ED2-4E4E-9A95-2A634D857895}"/>
                </a:ext>
              </a:extLst>
            </p:cNvPr>
            <p:cNvSpPr>
              <a:spLocks noChangeAspect="1"/>
            </p:cNvSpPr>
            <p:nvPr/>
          </p:nvSpPr>
          <p:spPr bwMode="auto">
            <a:xfrm rot="5400000" flipH="1">
              <a:off x="1810997" y="5644297"/>
              <a:ext cx="210665" cy="18451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4" name="Group 13">
            <a:extLst>
              <a:ext uri="{FF2B5EF4-FFF2-40B4-BE49-F238E27FC236}">
                <a16:creationId xmlns:a16="http://schemas.microsoft.com/office/drawing/2014/main" id="{04DE05B5-3867-4722-885E-722D988FDE4F}"/>
              </a:ext>
            </a:extLst>
          </p:cNvPr>
          <p:cNvGrpSpPr/>
          <p:nvPr/>
        </p:nvGrpSpPr>
        <p:grpSpPr>
          <a:xfrm>
            <a:off x="3833085" y="2474084"/>
            <a:ext cx="1703207" cy="2378011"/>
            <a:chOff x="3909946" y="2523197"/>
            <a:chExt cx="1737360" cy="2425695"/>
          </a:xfrm>
        </p:grpSpPr>
        <p:sp>
          <p:nvSpPr>
            <p:cNvPr id="417" name="Oval 416">
              <a:extLst>
                <a:ext uri="{FF2B5EF4-FFF2-40B4-BE49-F238E27FC236}">
                  <a16:creationId xmlns:a16="http://schemas.microsoft.com/office/drawing/2014/main" id="{05871BF7-9DF8-42B4-9208-7E68BFE1F445}"/>
                </a:ext>
              </a:extLst>
            </p:cNvPr>
            <p:cNvSpPr/>
            <p:nvPr/>
          </p:nvSpPr>
          <p:spPr bwMode="auto">
            <a:xfrm rot="16200000">
              <a:off x="5149610" y="4509265"/>
              <a:ext cx="439627" cy="439627"/>
            </a:xfrm>
            <a:prstGeom prst="ellipse">
              <a:avLst/>
            </a:prstGeom>
            <a:solidFill>
              <a:schemeClr val="bg2"/>
            </a:solid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18" name="hand_4">
              <a:extLst>
                <a:ext uri="{FF2B5EF4-FFF2-40B4-BE49-F238E27FC236}">
                  <a16:creationId xmlns:a16="http://schemas.microsoft.com/office/drawing/2014/main" id="{A35545B1-8A62-4924-B79E-ED1312A53A4C}"/>
                </a:ext>
              </a:extLst>
            </p:cNvPr>
            <p:cNvSpPr>
              <a:spLocks noChangeAspect="1"/>
            </p:cNvSpPr>
            <p:nvPr/>
          </p:nvSpPr>
          <p:spPr bwMode="auto">
            <a:xfrm>
              <a:off x="5272949" y="4645179"/>
              <a:ext cx="192949" cy="16780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15" name="Oval 414">
              <a:extLst>
                <a:ext uri="{FF2B5EF4-FFF2-40B4-BE49-F238E27FC236}">
                  <a16:creationId xmlns:a16="http://schemas.microsoft.com/office/drawing/2014/main" id="{D4526CAD-9465-4F72-85E0-2C2E5045C019}"/>
                </a:ext>
              </a:extLst>
            </p:cNvPr>
            <p:cNvSpPr/>
            <p:nvPr/>
          </p:nvSpPr>
          <p:spPr bwMode="auto">
            <a:xfrm rot="16200000">
              <a:off x="3968015" y="4509265"/>
              <a:ext cx="439627" cy="43962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16" name="hand_3">
              <a:extLst>
                <a:ext uri="{FF2B5EF4-FFF2-40B4-BE49-F238E27FC236}">
                  <a16:creationId xmlns:a16="http://schemas.microsoft.com/office/drawing/2014/main" id="{8EB41B74-9457-4400-B4A3-13F31B94B5E4}"/>
                </a:ext>
              </a:extLst>
            </p:cNvPr>
            <p:cNvSpPr>
              <a:spLocks noChangeAspect="1"/>
            </p:cNvSpPr>
            <p:nvPr/>
          </p:nvSpPr>
          <p:spPr bwMode="auto">
            <a:xfrm>
              <a:off x="4079960" y="4634604"/>
              <a:ext cx="215738" cy="18895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13" name="Oval 412">
              <a:extLst>
                <a:ext uri="{FF2B5EF4-FFF2-40B4-BE49-F238E27FC236}">
                  <a16:creationId xmlns:a16="http://schemas.microsoft.com/office/drawing/2014/main" id="{3A3BDF80-1202-47C8-9735-47E903C3868F}"/>
                </a:ext>
              </a:extLst>
            </p:cNvPr>
            <p:cNvSpPr/>
            <p:nvPr/>
          </p:nvSpPr>
          <p:spPr bwMode="auto">
            <a:xfrm rot="16200000">
              <a:off x="4558813" y="4509265"/>
              <a:ext cx="439627" cy="43962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grpSp>
          <p:nvGrpSpPr>
            <p:cNvPr id="403" name="Group 402">
              <a:extLst>
                <a:ext uri="{FF2B5EF4-FFF2-40B4-BE49-F238E27FC236}">
                  <a16:creationId xmlns:a16="http://schemas.microsoft.com/office/drawing/2014/main" id="{F462D277-D467-40D3-848D-4C86255B768B}"/>
                </a:ext>
              </a:extLst>
            </p:cNvPr>
            <p:cNvGrpSpPr/>
            <p:nvPr/>
          </p:nvGrpSpPr>
          <p:grpSpPr>
            <a:xfrm>
              <a:off x="3909946" y="2523197"/>
              <a:ext cx="1737360" cy="1737360"/>
              <a:chOff x="5317474" y="3260199"/>
              <a:chExt cx="1858646" cy="1858646"/>
            </a:xfrm>
          </p:grpSpPr>
          <p:sp>
            <p:nvSpPr>
              <p:cNvPr id="407" name="Oval 406">
                <a:extLst>
                  <a:ext uri="{FF2B5EF4-FFF2-40B4-BE49-F238E27FC236}">
                    <a16:creationId xmlns:a16="http://schemas.microsoft.com/office/drawing/2014/main" id="{6C0A8F0A-85E6-4CD1-A165-39124852E4D9}"/>
                  </a:ext>
                </a:extLst>
              </p:cNvPr>
              <p:cNvSpPr/>
              <p:nvPr/>
            </p:nvSpPr>
            <p:spPr bwMode="auto">
              <a:xfrm>
                <a:off x="5317474" y="3260199"/>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408" name="Group 407">
                <a:extLst>
                  <a:ext uri="{FF2B5EF4-FFF2-40B4-BE49-F238E27FC236}">
                    <a16:creationId xmlns:a16="http://schemas.microsoft.com/office/drawing/2014/main" id="{4463BD64-85B8-436D-A514-234D0270491A}"/>
                  </a:ext>
                </a:extLst>
              </p:cNvPr>
              <p:cNvGrpSpPr/>
              <p:nvPr/>
            </p:nvGrpSpPr>
            <p:grpSpPr>
              <a:xfrm>
                <a:off x="5488502" y="3433701"/>
                <a:ext cx="1518341" cy="1511679"/>
                <a:chOff x="5471225" y="3432412"/>
                <a:chExt cx="1737044" cy="1729422"/>
              </a:xfrm>
            </p:grpSpPr>
            <p:sp>
              <p:nvSpPr>
                <p:cNvPr id="409" name="Oval 2">
                  <a:extLst>
                    <a:ext uri="{FF2B5EF4-FFF2-40B4-BE49-F238E27FC236}">
                      <a16:creationId xmlns:a16="http://schemas.microsoft.com/office/drawing/2014/main" id="{FC813980-0CFC-4AA9-9347-BC07A63F8D13}"/>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Oval 2">
                  <a:extLst>
                    <a:ext uri="{FF2B5EF4-FFF2-40B4-BE49-F238E27FC236}">
                      <a16:creationId xmlns:a16="http://schemas.microsoft.com/office/drawing/2014/main" id="{CD7AB20C-22CD-41EC-8FEF-D15CA2BB9AEC}"/>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1" name="Oval 2">
                  <a:extLst>
                    <a:ext uri="{FF2B5EF4-FFF2-40B4-BE49-F238E27FC236}">
                      <a16:creationId xmlns:a16="http://schemas.microsoft.com/office/drawing/2014/main" id="{CE338754-4EFF-4149-828A-B109626C7742}"/>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Oval 2">
                  <a:extLst>
                    <a:ext uri="{FF2B5EF4-FFF2-40B4-BE49-F238E27FC236}">
                      <a16:creationId xmlns:a16="http://schemas.microsoft.com/office/drawing/2014/main" id="{61D3B06C-8A9C-44C3-BEA9-350D6C7D4A91}"/>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404" name="Connector: Elbow 403">
              <a:extLst>
                <a:ext uri="{FF2B5EF4-FFF2-40B4-BE49-F238E27FC236}">
                  <a16:creationId xmlns:a16="http://schemas.microsoft.com/office/drawing/2014/main" id="{050EC1DE-7502-4B35-BDFD-B5A0749BB22C}"/>
                </a:ext>
              </a:extLst>
            </p:cNvPr>
            <p:cNvCxnSpPr>
              <a:cxnSpLocks/>
              <a:stCxn id="407" idx="4"/>
              <a:endCxn id="415" idx="6"/>
            </p:cNvCxnSpPr>
            <p:nvPr/>
          </p:nvCxnSpPr>
          <p:spPr>
            <a:xfrm rot="5400000">
              <a:off x="4358874" y="4089513"/>
              <a:ext cx="248708" cy="590797"/>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82E31702-7434-4DBC-AF24-268584FB7695}"/>
                </a:ext>
              </a:extLst>
            </p:cNvPr>
            <p:cNvCxnSpPr>
              <a:cxnSpLocks/>
              <a:stCxn id="407" idx="4"/>
              <a:endCxn id="417" idx="6"/>
            </p:cNvCxnSpPr>
            <p:nvPr/>
          </p:nvCxnSpPr>
          <p:spPr>
            <a:xfrm rot="16200000" flipH="1">
              <a:off x="4949671" y="4089512"/>
              <a:ext cx="248708" cy="590798"/>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9F81EB08-14C2-4940-BE9E-08BF7DEE046E}"/>
                </a:ext>
              </a:extLst>
            </p:cNvPr>
            <p:cNvCxnSpPr>
              <a:cxnSpLocks/>
              <a:stCxn id="407" idx="4"/>
              <a:endCxn id="413" idx="6"/>
            </p:cNvCxnSpPr>
            <p:nvPr/>
          </p:nvCxnSpPr>
          <p:spPr>
            <a:xfrm>
              <a:off x="4778626" y="4260557"/>
              <a:ext cx="1" cy="24870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5" name="hand_3">
              <a:extLst>
                <a:ext uri="{FF2B5EF4-FFF2-40B4-BE49-F238E27FC236}">
                  <a16:creationId xmlns:a16="http://schemas.microsoft.com/office/drawing/2014/main" id="{A5ADDB67-0A5E-43B7-BFB7-CEDB16958E79}"/>
                </a:ext>
              </a:extLst>
            </p:cNvPr>
            <p:cNvSpPr>
              <a:spLocks noChangeAspect="1"/>
            </p:cNvSpPr>
            <p:nvPr/>
          </p:nvSpPr>
          <p:spPr bwMode="auto">
            <a:xfrm rot="5400000" flipH="1">
              <a:off x="4695169" y="4630837"/>
              <a:ext cx="210665" cy="18451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6E26AC06-7445-4AE2-A000-2DC88D32E0C4}"/>
              </a:ext>
            </a:extLst>
          </p:cNvPr>
          <p:cNvGrpSpPr/>
          <p:nvPr/>
        </p:nvGrpSpPr>
        <p:grpSpPr>
          <a:xfrm>
            <a:off x="6293834" y="1785308"/>
            <a:ext cx="1523922" cy="2116850"/>
            <a:chOff x="6420038" y="1820610"/>
            <a:chExt cx="1554480" cy="2159297"/>
          </a:xfrm>
        </p:grpSpPr>
        <p:grpSp>
          <p:nvGrpSpPr>
            <p:cNvPr id="420" name="Group 419">
              <a:extLst>
                <a:ext uri="{FF2B5EF4-FFF2-40B4-BE49-F238E27FC236}">
                  <a16:creationId xmlns:a16="http://schemas.microsoft.com/office/drawing/2014/main" id="{7123860C-65EE-423F-BC17-F51598C31D70}"/>
                </a:ext>
              </a:extLst>
            </p:cNvPr>
            <p:cNvGrpSpPr/>
            <p:nvPr/>
          </p:nvGrpSpPr>
          <p:grpSpPr>
            <a:xfrm>
              <a:off x="6420038" y="1820610"/>
              <a:ext cx="1554480" cy="1554480"/>
              <a:chOff x="5317473" y="3260198"/>
              <a:chExt cx="1858646" cy="1858646"/>
            </a:xfrm>
          </p:grpSpPr>
          <p:sp>
            <p:nvSpPr>
              <p:cNvPr id="434" name="Oval 433">
                <a:extLst>
                  <a:ext uri="{FF2B5EF4-FFF2-40B4-BE49-F238E27FC236}">
                    <a16:creationId xmlns:a16="http://schemas.microsoft.com/office/drawing/2014/main" id="{5475A56F-DAC9-4532-A53A-F3DD6AE3C0FB}"/>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latin typeface="Segoe UI Semilight"/>
                    <a:ea typeface="Segoe UI" pitchFamily="34" charset="0"/>
                    <a:cs typeface="Segoe UI" pitchFamily="34" charset="0"/>
                  </a:rPr>
                  <a:t>Delivery cycle</a:t>
                </a:r>
              </a:p>
            </p:txBody>
          </p:sp>
          <p:grpSp>
            <p:nvGrpSpPr>
              <p:cNvPr id="435" name="Group 434">
                <a:extLst>
                  <a:ext uri="{FF2B5EF4-FFF2-40B4-BE49-F238E27FC236}">
                    <a16:creationId xmlns:a16="http://schemas.microsoft.com/office/drawing/2014/main" id="{55666BE9-FA2B-4694-8E09-9C635CDE2D54}"/>
                  </a:ext>
                </a:extLst>
              </p:cNvPr>
              <p:cNvGrpSpPr/>
              <p:nvPr/>
            </p:nvGrpSpPr>
            <p:grpSpPr>
              <a:xfrm>
                <a:off x="5488502" y="3433701"/>
                <a:ext cx="1518341" cy="1511679"/>
                <a:chOff x="5471225" y="3432412"/>
                <a:chExt cx="1737044" cy="1729422"/>
              </a:xfrm>
            </p:grpSpPr>
            <p:sp>
              <p:nvSpPr>
                <p:cNvPr id="436" name="Oval 2">
                  <a:extLst>
                    <a:ext uri="{FF2B5EF4-FFF2-40B4-BE49-F238E27FC236}">
                      <a16:creationId xmlns:a16="http://schemas.microsoft.com/office/drawing/2014/main" id="{BE6DC160-9BC0-4A55-BB55-001C7C299612}"/>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7" name="Oval 2">
                  <a:extLst>
                    <a:ext uri="{FF2B5EF4-FFF2-40B4-BE49-F238E27FC236}">
                      <a16:creationId xmlns:a16="http://schemas.microsoft.com/office/drawing/2014/main" id="{010A44D9-FBDF-43E4-AB78-4AF76FCDE816}"/>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8" name="Oval 2">
                  <a:extLst>
                    <a:ext uri="{FF2B5EF4-FFF2-40B4-BE49-F238E27FC236}">
                      <a16:creationId xmlns:a16="http://schemas.microsoft.com/office/drawing/2014/main" id="{69CD1621-8FA0-4D0B-8AC1-85D7BC7672D7}"/>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2">
                  <a:extLst>
                    <a:ext uri="{FF2B5EF4-FFF2-40B4-BE49-F238E27FC236}">
                      <a16:creationId xmlns:a16="http://schemas.microsoft.com/office/drawing/2014/main" id="{3085A768-E01A-4056-8BE2-A2D11D57D548}"/>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422" name="Connector: Elbow 421">
              <a:extLst>
                <a:ext uri="{FF2B5EF4-FFF2-40B4-BE49-F238E27FC236}">
                  <a16:creationId xmlns:a16="http://schemas.microsoft.com/office/drawing/2014/main" id="{2678BAF4-A13E-4FF3-BDC3-4D533904B3EF}"/>
                </a:ext>
              </a:extLst>
            </p:cNvPr>
            <p:cNvCxnSpPr>
              <a:stCxn id="434" idx="4"/>
              <a:endCxn id="430" idx="6"/>
            </p:cNvCxnSpPr>
            <p:nvPr/>
          </p:nvCxnSpPr>
          <p:spPr>
            <a:xfrm rot="5400000">
              <a:off x="6815389" y="3219397"/>
              <a:ext cx="248713" cy="513766"/>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23" name="Connector: Elbow 422">
              <a:extLst>
                <a:ext uri="{FF2B5EF4-FFF2-40B4-BE49-F238E27FC236}">
                  <a16:creationId xmlns:a16="http://schemas.microsoft.com/office/drawing/2014/main" id="{65FB3554-AFA3-4C21-81F9-9C2109CB7DF3}"/>
                </a:ext>
              </a:extLst>
            </p:cNvPr>
            <p:cNvCxnSpPr>
              <a:stCxn id="434" idx="4"/>
              <a:endCxn id="432" idx="6"/>
            </p:cNvCxnSpPr>
            <p:nvPr/>
          </p:nvCxnSpPr>
          <p:spPr>
            <a:xfrm rot="16200000" flipH="1">
              <a:off x="7325074" y="3223477"/>
              <a:ext cx="248713" cy="505604"/>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4C333D2D-9981-4D52-8621-50D77937A074}"/>
                </a:ext>
              </a:extLst>
            </p:cNvPr>
            <p:cNvCxnSpPr>
              <a:stCxn id="434" idx="4"/>
              <a:endCxn id="428" idx="6"/>
            </p:cNvCxnSpPr>
            <p:nvPr/>
          </p:nvCxnSpPr>
          <p:spPr>
            <a:xfrm flipH="1">
              <a:off x="7192548" y="3351924"/>
              <a:ext cx="4081" cy="248713"/>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32" name="Oval 431">
              <a:extLst>
                <a:ext uri="{FF2B5EF4-FFF2-40B4-BE49-F238E27FC236}">
                  <a16:creationId xmlns:a16="http://schemas.microsoft.com/office/drawing/2014/main" id="{D76EE949-ABF8-4736-B6A9-8D1F696EEC89}"/>
                </a:ext>
              </a:extLst>
            </p:cNvPr>
            <p:cNvSpPr/>
            <p:nvPr/>
          </p:nvSpPr>
          <p:spPr bwMode="auto">
            <a:xfrm rot="16200000">
              <a:off x="7512597" y="3600637"/>
              <a:ext cx="379270" cy="379269"/>
            </a:xfrm>
            <a:prstGeom prst="ellipse">
              <a:avLst/>
            </a:prstGeom>
            <a:solidFill>
              <a:schemeClr val="bg2"/>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33" name="hand_4">
              <a:extLst>
                <a:ext uri="{FF2B5EF4-FFF2-40B4-BE49-F238E27FC236}">
                  <a16:creationId xmlns:a16="http://schemas.microsoft.com/office/drawing/2014/main" id="{762AAE8B-674D-40A9-97B9-B80DD2D9919B}"/>
                </a:ext>
              </a:extLst>
            </p:cNvPr>
            <p:cNvSpPr>
              <a:spLocks noChangeAspect="1"/>
            </p:cNvSpPr>
            <p:nvPr/>
          </p:nvSpPr>
          <p:spPr bwMode="auto">
            <a:xfrm>
              <a:off x="7619003" y="3717891"/>
              <a:ext cx="166459" cy="144762"/>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30" name="Oval 429">
              <a:extLst>
                <a:ext uri="{FF2B5EF4-FFF2-40B4-BE49-F238E27FC236}">
                  <a16:creationId xmlns:a16="http://schemas.microsoft.com/office/drawing/2014/main" id="{21B4EF21-D1F1-42AF-B19A-838590F7EA5D}"/>
                </a:ext>
              </a:extLst>
            </p:cNvPr>
            <p:cNvSpPr/>
            <p:nvPr/>
          </p:nvSpPr>
          <p:spPr bwMode="auto">
            <a:xfrm rot="16200000">
              <a:off x="6493227" y="3600637"/>
              <a:ext cx="379270" cy="379269"/>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31" name="hand_3">
              <a:extLst>
                <a:ext uri="{FF2B5EF4-FFF2-40B4-BE49-F238E27FC236}">
                  <a16:creationId xmlns:a16="http://schemas.microsoft.com/office/drawing/2014/main" id="{D06A3074-1D09-4E5B-8F03-E95CAE837220}"/>
                </a:ext>
              </a:extLst>
            </p:cNvPr>
            <p:cNvSpPr>
              <a:spLocks noChangeAspect="1"/>
            </p:cNvSpPr>
            <p:nvPr/>
          </p:nvSpPr>
          <p:spPr bwMode="auto">
            <a:xfrm>
              <a:off x="6589802" y="3708768"/>
              <a:ext cx="186119" cy="16301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28" name="Oval 427">
              <a:extLst>
                <a:ext uri="{FF2B5EF4-FFF2-40B4-BE49-F238E27FC236}">
                  <a16:creationId xmlns:a16="http://schemas.microsoft.com/office/drawing/2014/main" id="{08374764-96A7-4B70-9215-A9B3BC355F97}"/>
                </a:ext>
              </a:extLst>
            </p:cNvPr>
            <p:cNvSpPr/>
            <p:nvPr/>
          </p:nvSpPr>
          <p:spPr bwMode="auto">
            <a:xfrm rot="16200000">
              <a:off x="7002912" y="3600637"/>
              <a:ext cx="379270" cy="379269"/>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136" name="hand_3">
              <a:extLst>
                <a:ext uri="{FF2B5EF4-FFF2-40B4-BE49-F238E27FC236}">
                  <a16:creationId xmlns:a16="http://schemas.microsoft.com/office/drawing/2014/main" id="{E2544E60-180E-4B40-81C5-486DD9C418EA}"/>
                </a:ext>
              </a:extLst>
            </p:cNvPr>
            <p:cNvSpPr>
              <a:spLocks noChangeAspect="1"/>
            </p:cNvSpPr>
            <p:nvPr/>
          </p:nvSpPr>
          <p:spPr bwMode="auto">
            <a:xfrm rot="5400000" flipH="1">
              <a:off x="7117991" y="3707853"/>
              <a:ext cx="171410" cy="15012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2" name="Group 11">
            <a:extLst>
              <a:ext uri="{FF2B5EF4-FFF2-40B4-BE49-F238E27FC236}">
                <a16:creationId xmlns:a16="http://schemas.microsoft.com/office/drawing/2014/main" id="{43586651-FD7B-43BC-8ED4-ACF26B07541A}"/>
              </a:ext>
            </a:extLst>
          </p:cNvPr>
          <p:cNvGrpSpPr/>
          <p:nvPr/>
        </p:nvGrpSpPr>
        <p:grpSpPr>
          <a:xfrm>
            <a:off x="8315652" y="1391380"/>
            <a:ext cx="1254654" cy="1704995"/>
            <a:chOff x="8482398" y="1418783"/>
            <a:chExt cx="1279812" cy="1739184"/>
          </a:xfrm>
        </p:grpSpPr>
        <p:grpSp>
          <p:nvGrpSpPr>
            <p:cNvPr id="441" name="Group 440">
              <a:extLst>
                <a:ext uri="{FF2B5EF4-FFF2-40B4-BE49-F238E27FC236}">
                  <a16:creationId xmlns:a16="http://schemas.microsoft.com/office/drawing/2014/main" id="{6EC52383-4E16-424F-A5FC-E7AB22C229F4}"/>
                </a:ext>
              </a:extLst>
            </p:cNvPr>
            <p:cNvGrpSpPr/>
            <p:nvPr/>
          </p:nvGrpSpPr>
          <p:grpSpPr>
            <a:xfrm>
              <a:off x="8537272" y="1418783"/>
              <a:ext cx="1158378" cy="1158378"/>
              <a:chOff x="5317473" y="3260198"/>
              <a:chExt cx="1858646" cy="1858646"/>
            </a:xfrm>
          </p:grpSpPr>
          <p:sp>
            <p:nvSpPr>
              <p:cNvPr id="455" name="Oval 454">
                <a:extLst>
                  <a:ext uri="{FF2B5EF4-FFF2-40B4-BE49-F238E27FC236}">
                    <a16:creationId xmlns:a16="http://schemas.microsoft.com/office/drawing/2014/main" id="{BC76A454-5C38-4972-BA68-D82150014C48}"/>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a:gradFill>
                      <a:gsLst>
                        <a:gs pos="0">
                          <a:srgbClr val="FFFFFF"/>
                        </a:gs>
                        <a:gs pos="100000">
                          <a:srgbClr val="FFFFFF"/>
                        </a:gs>
                      </a:gsLst>
                      <a:lin ang="5400000" scaled="0"/>
                    </a:gradFill>
                    <a:latin typeface="Segoe UI Semilight"/>
                    <a:ea typeface="Segoe UI" pitchFamily="34" charset="0"/>
                    <a:cs typeface="Segoe UI" pitchFamily="34" charset="0"/>
                  </a:rPr>
                  <a:t>Delivery </a:t>
                </a:r>
                <a:br>
                  <a:rPr lang="en-US" sz="1078">
                    <a:gradFill>
                      <a:gsLst>
                        <a:gs pos="0">
                          <a:srgbClr val="FFFFFF"/>
                        </a:gs>
                        <a:gs pos="100000">
                          <a:srgbClr val="FFFFFF"/>
                        </a:gs>
                      </a:gsLst>
                      <a:lin ang="5400000" scaled="0"/>
                    </a:gradFill>
                    <a:latin typeface="Segoe UI Semilight"/>
                    <a:ea typeface="Segoe UI" pitchFamily="34" charset="0"/>
                    <a:cs typeface="Segoe UI" pitchFamily="34" charset="0"/>
                  </a:rPr>
                </a:br>
                <a:r>
                  <a:rPr lang="en-US" sz="1078">
                    <a:gradFill>
                      <a:gsLst>
                        <a:gs pos="0">
                          <a:srgbClr val="FFFFFF"/>
                        </a:gs>
                        <a:gs pos="100000">
                          <a:srgbClr val="FFFFFF"/>
                        </a:gs>
                      </a:gsLst>
                      <a:lin ang="5400000" scaled="0"/>
                    </a:gradFill>
                    <a:latin typeface="Segoe UI Semilight"/>
                    <a:ea typeface="Segoe UI" pitchFamily="34" charset="0"/>
                    <a:cs typeface="Segoe UI" pitchFamily="34" charset="0"/>
                  </a:rPr>
                  <a:t>cycle</a:t>
                </a:r>
              </a:p>
            </p:txBody>
          </p:sp>
          <p:grpSp>
            <p:nvGrpSpPr>
              <p:cNvPr id="456" name="Group 455">
                <a:extLst>
                  <a:ext uri="{FF2B5EF4-FFF2-40B4-BE49-F238E27FC236}">
                    <a16:creationId xmlns:a16="http://schemas.microsoft.com/office/drawing/2014/main" id="{2DE5488B-6674-48BB-A171-8F68D7185BB3}"/>
                  </a:ext>
                </a:extLst>
              </p:cNvPr>
              <p:cNvGrpSpPr/>
              <p:nvPr/>
            </p:nvGrpSpPr>
            <p:grpSpPr>
              <a:xfrm>
                <a:off x="5488502" y="3433701"/>
                <a:ext cx="1518341" cy="1511679"/>
                <a:chOff x="5471225" y="3432412"/>
                <a:chExt cx="1737044" cy="1729422"/>
              </a:xfrm>
            </p:grpSpPr>
            <p:sp>
              <p:nvSpPr>
                <p:cNvPr id="457" name="Oval 2">
                  <a:extLst>
                    <a:ext uri="{FF2B5EF4-FFF2-40B4-BE49-F238E27FC236}">
                      <a16:creationId xmlns:a16="http://schemas.microsoft.com/office/drawing/2014/main" id="{45EBFC03-7842-448A-8432-FC5D61BFD148}"/>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8" name="Oval 2">
                  <a:extLst>
                    <a:ext uri="{FF2B5EF4-FFF2-40B4-BE49-F238E27FC236}">
                      <a16:creationId xmlns:a16="http://schemas.microsoft.com/office/drawing/2014/main" id="{66BBD308-9161-4522-90F0-C0F062C038A8}"/>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9" name="Oval 2">
                  <a:extLst>
                    <a:ext uri="{FF2B5EF4-FFF2-40B4-BE49-F238E27FC236}">
                      <a16:creationId xmlns:a16="http://schemas.microsoft.com/office/drawing/2014/main" id="{BA9BD443-1584-4C84-90F9-1750EA8D7F6A}"/>
                    </a:ext>
                  </a:extLst>
                </p:cNvPr>
                <p:cNvSpPr/>
                <p:nvPr/>
              </p:nvSpPr>
              <p:spPr bwMode="auto">
                <a:xfrm rot="5400000">
                  <a:off x="63475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0" name="Oval 2">
                  <a:extLst>
                    <a:ext uri="{FF2B5EF4-FFF2-40B4-BE49-F238E27FC236}">
                      <a16:creationId xmlns:a16="http://schemas.microsoft.com/office/drawing/2014/main" id="{9F14BA9A-A6E6-43A4-A296-816C774CA7CC}"/>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2540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453" name="Oval 452">
              <a:extLst>
                <a:ext uri="{FF2B5EF4-FFF2-40B4-BE49-F238E27FC236}">
                  <a16:creationId xmlns:a16="http://schemas.microsoft.com/office/drawing/2014/main" id="{041AF8CE-8732-47A0-947C-639DB3FC11DF}"/>
                </a:ext>
              </a:extLst>
            </p:cNvPr>
            <p:cNvSpPr/>
            <p:nvPr/>
          </p:nvSpPr>
          <p:spPr bwMode="auto">
            <a:xfrm rot="16200000">
              <a:off x="9415163" y="2810920"/>
              <a:ext cx="347047" cy="347047"/>
            </a:xfrm>
            <a:prstGeom prst="ellipse">
              <a:avLst/>
            </a:prstGeom>
            <a:solidFill>
              <a:schemeClr val="bg2"/>
            </a:solid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54" name="hand_4">
              <a:extLst>
                <a:ext uri="{FF2B5EF4-FFF2-40B4-BE49-F238E27FC236}">
                  <a16:creationId xmlns:a16="http://schemas.microsoft.com/office/drawing/2014/main" id="{093BADF8-536F-4816-8F44-E31EA377F927}"/>
                </a:ext>
              </a:extLst>
            </p:cNvPr>
            <p:cNvSpPr>
              <a:spLocks noChangeAspect="1"/>
            </p:cNvSpPr>
            <p:nvPr/>
          </p:nvSpPr>
          <p:spPr bwMode="auto">
            <a:xfrm>
              <a:off x="9512528" y="2918212"/>
              <a:ext cx="152316" cy="132463"/>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51" name="Oval 450">
              <a:extLst>
                <a:ext uri="{FF2B5EF4-FFF2-40B4-BE49-F238E27FC236}">
                  <a16:creationId xmlns:a16="http://schemas.microsoft.com/office/drawing/2014/main" id="{589B68AB-28B7-4D79-97EC-F4CB7565A700}"/>
                </a:ext>
              </a:extLst>
            </p:cNvPr>
            <p:cNvSpPr/>
            <p:nvPr/>
          </p:nvSpPr>
          <p:spPr bwMode="auto">
            <a:xfrm rot="16200000">
              <a:off x="8482398" y="2810920"/>
              <a:ext cx="347047" cy="347047"/>
            </a:xfrm>
            <a:prstGeom prst="ellipse">
              <a:avLst/>
            </a:prstGeom>
            <a:solidFill>
              <a:schemeClr val="bg2"/>
            </a:solidFill>
            <a:ln w="2540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52" name="hand_3">
              <a:extLst>
                <a:ext uri="{FF2B5EF4-FFF2-40B4-BE49-F238E27FC236}">
                  <a16:creationId xmlns:a16="http://schemas.microsoft.com/office/drawing/2014/main" id="{18E65DDF-9C89-4B17-A367-A23F82C3023B}"/>
                </a:ext>
              </a:extLst>
            </p:cNvPr>
            <p:cNvSpPr>
              <a:spLocks noChangeAspect="1"/>
            </p:cNvSpPr>
            <p:nvPr/>
          </p:nvSpPr>
          <p:spPr bwMode="auto">
            <a:xfrm>
              <a:off x="8570768" y="2909865"/>
              <a:ext cx="170306" cy="1491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49" name="Oval 448">
              <a:extLst>
                <a:ext uri="{FF2B5EF4-FFF2-40B4-BE49-F238E27FC236}">
                  <a16:creationId xmlns:a16="http://schemas.microsoft.com/office/drawing/2014/main" id="{09D7ED5D-AB50-420E-8D33-8A0911BF8B27}"/>
                </a:ext>
              </a:extLst>
            </p:cNvPr>
            <p:cNvSpPr/>
            <p:nvPr/>
          </p:nvSpPr>
          <p:spPr bwMode="auto">
            <a:xfrm rot="16200000">
              <a:off x="8948781" y="2810920"/>
              <a:ext cx="347047" cy="347047"/>
            </a:xfrm>
            <a:prstGeom prst="ellipse">
              <a:avLst/>
            </a:prstGeom>
            <a:solidFill>
              <a:schemeClr val="bg2"/>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cxnSp>
          <p:nvCxnSpPr>
            <p:cNvPr id="446" name="Connector: Elbow 445">
              <a:extLst>
                <a:ext uri="{FF2B5EF4-FFF2-40B4-BE49-F238E27FC236}">
                  <a16:creationId xmlns:a16="http://schemas.microsoft.com/office/drawing/2014/main" id="{81219E21-851F-455E-AE26-2731639BC56A}"/>
                </a:ext>
              </a:extLst>
            </p:cNvPr>
            <p:cNvCxnSpPr>
              <a:cxnSpLocks/>
              <a:stCxn id="455" idx="4"/>
              <a:endCxn id="451" idx="6"/>
            </p:cNvCxnSpPr>
            <p:nvPr/>
          </p:nvCxnSpPr>
          <p:spPr>
            <a:xfrm rot="5400000">
              <a:off x="8769928" y="2463156"/>
              <a:ext cx="233758" cy="461770"/>
            </a:xfrm>
            <a:prstGeom prst="bentConnector3">
              <a:avLst/>
            </a:prstGeom>
            <a:ln w="2540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47" name="Connector: Elbow 446">
              <a:extLst>
                <a:ext uri="{FF2B5EF4-FFF2-40B4-BE49-F238E27FC236}">
                  <a16:creationId xmlns:a16="http://schemas.microsoft.com/office/drawing/2014/main" id="{031A2064-C44A-4059-A5A7-3A861C5A2BFF}"/>
                </a:ext>
              </a:extLst>
            </p:cNvPr>
            <p:cNvCxnSpPr>
              <a:cxnSpLocks/>
              <a:stCxn id="455" idx="4"/>
              <a:endCxn id="453" idx="6"/>
            </p:cNvCxnSpPr>
            <p:nvPr/>
          </p:nvCxnSpPr>
          <p:spPr>
            <a:xfrm rot="16200000" flipH="1">
              <a:off x="9236310" y="2458542"/>
              <a:ext cx="233758" cy="470996"/>
            </a:xfrm>
            <a:prstGeom prst="bentConnector3">
              <a:avLst/>
            </a:prstGeom>
            <a:ln w="2540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F62568D1-D25A-4927-BCB4-17A5ABFB3EE1}"/>
                </a:ext>
              </a:extLst>
            </p:cNvPr>
            <p:cNvCxnSpPr>
              <a:cxnSpLocks/>
              <a:stCxn id="455" idx="4"/>
              <a:endCxn id="449" idx="6"/>
            </p:cNvCxnSpPr>
            <p:nvPr/>
          </p:nvCxnSpPr>
          <p:spPr>
            <a:xfrm>
              <a:off x="9117691" y="2577162"/>
              <a:ext cx="4613" cy="233758"/>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7" name="hand_3">
              <a:extLst>
                <a:ext uri="{FF2B5EF4-FFF2-40B4-BE49-F238E27FC236}">
                  <a16:creationId xmlns:a16="http://schemas.microsoft.com/office/drawing/2014/main" id="{33A89F5F-6265-4917-951B-24430119111F}"/>
                </a:ext>
              </a:extLst>
            </p:cNvPr>
            <p:cNvSpPr>
              <a:spLocks noChangeAspect="1"/>
            </p:cNvSpPr>
            <p:nvPr/>
          </p:nvSpPr>
          <p:spPr bwMode="auto">
            <a:xfrm rot="5400000" flipH="1">
              <a:off x="9049661" y="2915373"/>
              <a:ext cx="171410" cy="15012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1" name="Group 10">
            <a:extLst>
              <a:ext uri="{FF2B5EF4-FFF2-40B4-BE49-F238E27FC236}">
                <a16:creationId xmlns:a16="http://schemas.microsoft.com/office/drawing/2014/main" id="{47BADC3F-0366-4F5F-98C6-0C0B2C7DF0A7}"/>
              </a:ext>
            </a:extLst>
          </p:cNvPr>
          <p:cNvGrpSpPr/>
          <p:nvPr/>
        </p:nvGrpSpPr>
        <p:grpSpPr>
          <a:xfrm>
            <a:off x="9677757" y="1187233"/>
            <a:ext cx="1086947" cy="1390378"/>
            <a:chOff x="9871815" y="1210543"/>
            <a:chExt cx="1108743" cy="1418258"/>
          </a:xfrm>
        </p:grpSpPr>
        <p:grpSp>
          <p:nvGrpSpPr>
            <p:cNvPr id="359" name="Group 358">
              <a:extLst>
                <a:ext uri="{FF2B5EF4-FFF2-40B4-BE49-F238E27FC236}">
                  <a16:creationId xmlns:a16="http://schemas.microsoft.com/office/drawing/2014/main" id="{7F067753-07AF-4642-A472-A5424076D6A4}"/>
                </a:ext>
              </a:extLst>
            </p:cNvPr>
            <p:cNvGrpSpPr/>
            <p:nvPr/>
          </p:nvGrpSpPr>
          <p:grpSpPr>
            <a:xfrm>
              <a:off x="9942464" y="1210543"/>
              <a:ext cx="955758" cy="955758"/>
              <a:chOff x="5317473" y="3260198"/>
              <a:chExt cx="1858646" cy="1858646"/>
            </a:xfrm>
          </p:grpSpPr>
          <p:sp>
            <p:nvSpPr>
              <p:cNvPr id="373" name="Oval 372">
                <a:extLst>
                  <a:ext uri="{FF2B5EF4-FFF2-40B4-BE49-F238E27FC236}">
                    <a16:creationId xmlns:a16="http://schemas.microsoft.com/office/drawing/2014/main" id="{A6D99414-B1D5-4A61-BDCA-B8E5382A84CF}"/>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Delivery</a:t>
                </a:r>
                <a:br>
                  <a:rPr lang="en-US" sz="980">
                    <a:gradFill>
                      <a:gsLst>
                        <a:gs pos="0">
                          <a:srgbClr val="FFFFFF"/>
                        </a:gs>
                        <a:gs pos="100000">
                          <a:srgbClr val="FFFFFF"/>
                        </a:gs>
                      </a:gsLst>
                      <a:lin ang="5400000" scaled="0"/>
                    </a:gradFill>
                    <a:latin typeface="Segoe UI Semilight"/>
                    <a:ea typeface="Segoe UI" pitchFamily="34" charset="0"/>
                    <a:cs typeface="Segoe UI" pitchFamily="34" charset="0"/>
                  </a:rPr>
                </a:br>
                <a:r>
                  <a:rPr lang="en-US" sz="980">
                    <a:gradFill>
                      <a:gsLst>
                        <a:gs pos="0">
                          <a:srgbClr val="FFFFFF"/>
                        </a:gs>
                        <a:gs pos="100000">
                          <a:srgbClr val="FFFFFF"/>
                        </a:gs>
                      </a:gsLst>
                      <a:lin ang="5400000" scaled="0"/>
                    </a:gradFill>
                    <a:latin typeface="Segoe UI Semilight"/>
                    <a:ea typeface="Segoe UI" pitchFamily="34" charset="0"/>
                    <a:cs typeface="Segoe UI" pitchFamily="34" charset="0"/>
                  </a:rPr>
                  <a:t>cycle</a:t>
                </a:r>
              </a:p>
            </p:txBody>
          </p:sp>
          <p:grpSp>
            <p:nvGrpSpPr>
              <p:cNvPr id="374" name="Group 373">
                <a:extLst>
                  <a:ext uri="{FF2B5EF4-FFF2-40B4-BE49-F238E27FC236}">
                    <a16:creationId xmlns:a16="http://schemas.microsoft.com/office/drawing/2014/main" id="{03D55A8B-E6F6-407E-A303-BE4BE634F915}"/>
                  </a:ext>
                </a:extLst>
              </p:cNvPr>
              <p:cNvGrpSpPr/>
              <p:nvPr/>
            </p:nvGrpSpPr>
            <p:grpSpPr>
              <a:xfrm>
                <a:off x="5488502" y="3433701"/>
                <a:ext cx="1518341" cy="1511679"/>
                <a:chOff x="5471225" y="3432412"/>
                <a:chExt cx="1737044" cy="1729422"/>
              </a:xfrm>
            </p:grpSpPr>
            <p:sp>
              <p:nvSpPr>
                <p:cNvPr id="375" name="Oval 2">
                  <a:extLst>
                    <a:ext uri="{FF2B5EF4-FFF2-40B4-BE49-F238E27FC236}">
                      <a16:creationId xmlns:a16="http://schemas.microsoft.com/office/drawing/2014/main" id="{2A8ADB88-C436-48CA-A8CC-AC2A9CA4D6FE}"/>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6" name="Oval 2">
                  <a:extLst>
                    <a:ext uri="{FF2B5EF4-FFF2-40B4-BE49-F238E27FC236}">
                      <a16:creationId xmlns:a16="http://schemas.microsoft.com/office/drawing/2014/main" id="{E5A729A0-CD6A-47D4-83B0-12E4E6F816B4}"/>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7" name="Oval 2">
                  <a:extLst>
                    <a:ext uri="{FF2B5EF4-FFF2-40B4-BE49-F238E27FC236}">
                      <a16:creationId xmlns:a16="http://schemas.microsoft.com/office/drawing/2014/main" id="{28F41BDE-F7C2-4914-AA7D-B74D3077DC39}"/>
                    </a:ext>
                  </a:extLst>
                </p:cNvPr>
                <p:cNvSpPr/>
                <p:nvPr/>
              </p:nvSpPr>
              <p:spPr bwMode="auto">
                <a:xfrm rot="5400000">
                  <a:off x="6347525" y="3432412"/>
                  <a:ext cx="860744"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8" name="Oval 2">
                  <a:extLst>
                    <a:ext uri="{FF2B5EF4-FFF2-40B4-BE49-F238E27FC236}">
                      <a16:creationId xmlns:a16="http://schemas.microsoft.com/office/drawing/2014/main" id="{D53E82D2-228E-4FD6-B202-2B1D79035C16}"/>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371" name="Oval 370">
              <a:extLst>
                <a:ext uri="{FF2B5EF4-FFF2-40B4-BE49-F238E27FC236}">
                  <a16:creationId xmlns:a16="http://schemas.microsoft.com/office/drawing/2014/main" id="{3D342552-3DC7-40D1-98FB-1FE524FB9F78}"/>
                </a:ext>
              </a:extLst>
            </p:cNvPr>
            <p:cNvSpPr/>
            <p:nvPr/>
          </p:nvSpPr>
          <p:spPr bwMode="auto">
            <a:xfrm rot="16200000">
              <a:off x="10679899" y="2328143"/>
              <a:ext cx="300659" cy="300658"/>
            </a:xfrm>
            <a:prstGeom prst="ellipse">
              <a:avLst/>
            </a:prstGeom>
            <a:solidFill>
              <a:schemeClr val="bg2"/>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69" name="Oval 368">
              <a:extLst>
                <a:ext uri="{FF2B5EF4-FFF2-40B4-BE49-F238E27FC236}">
                  <a16:creationId xmlns:a16="http://schemas.microsoft.com/office/drawing/2014/main" id="{B956B408-450D-4C07-BD3F-4A2FDD5A5E04}"/>
                </a:ext>
              </a:extLst>
            </p:cNvPr>
            <p:cNvSpPr/>
            <p:nvPr/>
          </p:nvSpPr>
          <p:spPr bwMode="auto">
            <a:xfrm rot="16200000">
              <a:off x="9871814" y="2328143"/>
              <a:ext cx="300659" cy="300658"/>
            </a:xfrm>
            <a:prstGeom prst="ellipse">
              <a:avLst/>
            </a:prstGeom>
            <a:solidFill>
              <a:schemeClr val="bg2"/>
            </a:solidFill>
            <a:ln w="1905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370" name="hand_3">
              <a:extLst>
                <a:ext uri="{FF2B5EF4-FFF2-40B4-BE49-F238E27FC236}">
                  <a16:creationId xmlns:a16="http://schemas.microsoft.com/office/drawing/2014/main" id="{70DF0351-300D-4D6A-85A7-351E838D333E}"/>
                </a:ext>
              </a:extLst>
            </p:cNvPr>
            <p:cNvSpPr>
              <a:spLocks noChangeAspect="1"/>
            </p:cNvSpPr>
            <p:nvPr/>
          </p:nvSpPr>
          <p:spPr bwMode="auto">
            <a:xfrm>
              <a:off x="9948372" y="2413862"/>
              <a:ext cx="147542" cy="12922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67" name="Oval 366">
              <a:extLst>
                <a:ext uri="{FF2B5EF4-FFF2-40B4-BE49-F238E27FC236}">
                  <a16:creationId xmlns:a16="http://schemas.microsoft.com/office/drawing/2014/main" id="{A1ECA05F-0EEB-473E-84EF-E65075E5FD2D}"/>
                </a:ext>
              </a:extLst>
            </p:cNvPr>
            <p:cNvSpPr/>
            <p:nvPr/>
          </p:nvSpPr>
          <p:spPr bwMode="auto">
            <a:xfrm rot="16200000">
              <a:off x="10275857" y="2328143"/>
              <a:ext cx="300659" cy="300658"/>
            </a:xfrm>
            <a:prstGeom prst="ellipse">
              <a:avLst/>
            </a:prstGeom>
            <a:solidFill>
              <a:schemeClr val="bg2"/>
            </a:solid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cxnSp>
          <p:nvCxnSpPr>
            <p:cNvPr id="364" name="Connector: Elbow 363">
              <a:extLst>
                <a:ext uri="{FF2B5EF4-FFF2-40B4-BE49-F238E27FC236}">
                  <a16:creationId xmlns:a16="http://schemas.microsoft.com/office/drawing/2014/main" id="{AC9E91BA-C4C3-4D13-9613-1D50BF9C3EA0}"/>
                </a:ext>
              </a:extLst>
            </p:cNvPr>
            <p:cNvCxnSpPr>
              <a:stCxn id="373" idx="4"/>
              <a:endCxn id="369" idx="6"/>
            </p:cNvCxnSpPr>
            <p:nvPr/>
          </p:nvCxnSpPr>
          <p:spPr>
            <a:xfrm rot="5400000">
              <a:off x="10138889" y="2044841"/>
              <a:ext cx="166557" cy="400047"/>
            </a:xfrm>
            <a:prstGeom prst="bentConnector3">
              <a:avLst/>
            </a:prstGeom>
            <a:ln w="1905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65" name="Connector: Elbow 364">
              <a:extLst>
                <a:ext uri="{FF2B5EF4-FFF2-40B4-BE49-F238E27FC236}">
                  <a16:creationId xmlns:a16="http://schemas.microsoft.com/office/drawing/2014/main" id="{D86B019F-B3FA-45E1-857B-4751636EFECA}"/>
                </a:ext>
              </a:extLst>
            </p:cNvPr>
            <p:cNvCxnSpPr>
              <a:stCxn id="373" idx="4"/>
              <a:endCxn id="371" idx="6"/>
            </p:cNvCxnSpPr>
            <p:nvPr/>
          </p:nvCxnSpPr>
          <p:spPr>
            <a:xfrm rot="16200000" flipH="1">
              <a:off x="10542931" y="2040845"/>
              <a:ext cx="166557" cy="408039"/>
            </a:xfrm>
            <a:prstGeom prst="bentConnector3">
              <a:avLst/>
            </a:prstGeom>
            <a:ln w="1905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16EB2B4-4A70-4C74-9C10-62C708A0B222}"/>
                </a:ext>
              </a:extLst>
            </p:cNvPr>
            <p:cNvCxnSpPr>
              <a:stCxn id="373" idx="4"/>
              <a:endCxn id="367" idx="6"/>
            </p:cNvCxnSpPr>
            <p:nvPr/>
          </p:nvCxnSpPr>
          <p:spPr>
            <a:xfrm>
              <a:off x="10422190" y="2161587"/>
              <a:ext cx="3997" cy="166557"/>
            </a:xfrm>
            <a:prstGeom prst="straightConnector1">
              <a:avLst/>
            </a:prstGeom>
            <a:ln w="2540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8" name="hand_3">
              <a:extLst>
                <a:ext uri="{FF2B5EF4-FFF2-40B4-BE49-F238E27FC236}">
                  <a16:creationId xmlns:a16="http://schemas.microsoft.com/office/drawing/2014/main" id="{0889F53C-8671-4A5B-A322-59217AC5C159}"/>
                </a:ext>
              </a:extLst>
            </p:cNvPr>
            <p:cNvSpPr>
              <a:spLocks noChangeAspect="1"/>
            </p:cNvSpPr>
            <p:nvPr/>
          </p:nvSpPr>
          <p:spPr bwMode="auto">
            <a:xfrm rot="5400000" flipH="1">
              <a:off x="10367505" y="2412553"/>
              <a:ext cx="145710" cy="12762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72" name="hand_4">
              <a:extLst>
                <a:ext uri="{FF2B5EF4-FFF2-40B4-BE49-F238E27FC236}">
                  <a16:creationId xmlns:a16="http://schemas.microsoft.com/office/drawing/2014/main" id="{77EC65C8-3F77-4C68-BD3D-20D63AA797D7}"/>
                </a:ext>
              </a:extLst>
            </p:cNvPr>
            <p:cNvSpPr>
              <a:spLocks noChangeAspect="1"/>
            </p:cNvSpPr>
            <p:nvPr/>
          </p:nvSpPr>
          <p:spPr bwMode="auto">
            <a:xfrm>
              <a:off x="10764250" y="2421093"/>
              <a:ext cx="131957" cy="114757"/>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10" name="Group 9">
            <a:extLst>
              <a:ext uri="{FF2B5EF4-FFF2-40B4-BE49-F238E27FC236}">
                <a16:creationId xmlns:a16="http://schemas.microsoft.com/office/drawing/2014/main" id="{72EEF229-1DCE-455D-A546-322F39E26AF0}"/>
              </a:ext>
            </a:extLst>
          </p:cNvPr>
          <p:cNvGrpSpPr/>
          <p:nvPr/>
        </p:nvGrpSpPr>
        <p:grpSpPr>
          <a:xfrm>
            <a:off x="10745782" y="925886"/>
            <a:ext cx="926557" cy="1219828"/>
            <a:chOff x="10961257" y="943955"/>
            <a:chExt cx="945136" cy="1244288"/>
          </a:xfrm>
        </p:grpSpPr>
        <p:grpSp>
          <p:nvGrpSpPr>
            <p:cNvPr id="462" name="Group 461">
              <a:extLst>
                <a:ext uri="{FF2B5EF4-FFF2-40B4-BE49-F238E27FC236}">
                  <a16:creationId xmlns:a16="http://schemas.microsoft.com/office/drawing/2014/main" id="{0BCC6CD1-0B7C-412E-971E-E07D9FBE6862}"/>
                </a:ext>
              </a:extLst>
            </p:cNvPr>
            <p:cNvGrpSpPr/>
            <p:nvPr/>
          </p:nvGrpSpPr>
          <p:grpSpPr>
            <a:xfrm>
              <a:off x="11025666" y="943955"/>
              <a:ext cx="804632" cy="804632"/>
              <a:chOff x="5317473" y="3260198"/>
              <a:chExt cx="1858646" cy="1858646"/>
            </a:xfrm>
          </p:grpSpPr>
          <p:sp>
            <p:nvSpPr>
              <p:cNvPr id="476" name="Oval 475">
                <a:extLst>
                  <a:ext uri="{FF2B5EF4-FFF2-40B4-BE49-F238E27FC236}">
                    <a16:creationId xmlns:a16="http://schemas.microsoft.com/office/drawing/2014/main" id="{5575E6DA-38F1-4F89-A629-EBB2884BCEAA}"/>
                  </a:ext>
                </a:extLst>
              </p:cNvPr>
              <p:cNvSpPr/>
              <p:nvPr/>
            </p:nvSpPr>
            <p:spPr bwMode="auto">
              <a:xfrm>
                <a:off x="5317473" y="3260198"/>
                <a:ext cx="1858646" cy="1858646"/>
              </a:xfrm>
              <a:prstGeom prst="ellipse">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a:gradFill>
                      <a:gsLst>
                        <a:gs pos="0">
                          <a:srgbClr val="FFFFFF"/>
                        </a:gs>
                        <a:gs pos="100000">
                          <a:srgbClr val="FFFFFF"/>
                        </a:gs>
                      </a:gsLst>
                      <a:lin ang="5400000" scaled="0"/>
                    </a:gradFill>
                    <a:latin typeface="Segoe UI Semilight"/>
                    <a:ea typeface="Segoe UI" pitchFamily="34" charset="0"/>
                    <a:cs typeface="Segoe UI" pitchFamily="34" charset="0"/>
                  </a:rPr>
                  <a:t>Delivery</a:t>
                </a:r>
                <a:br>
                  <a:rPr lang="en-US" sz="784">
                    <a:gradFill>
                      <a:gsLst>
                        <a:gs pos="0">
                          <a:srgbClr val="FFFFFF"/>
                        </a:gs>
                        <a:gs pos="100000">
                          <a:srgbClr val="FFFFFF"/>
                        </a:gs>
                      </a:gsLst>
                      <a:lin ang="5400000" scaled="0"/>
                    </a:gradFill>
                    <a:latin typeface="Segoe UI Semilight"/>
                    <a:ea typeface="Segoe UI" pitchFamily="34" charset="0"/>
                    <a:cs typeface="Segoe UI" pitchFamily="34" charset="0"/>
                  </a:rPr>
                </a:br>
                <a:r>
                  <a:rPr lang="en-US" sz="784">
                    <a:gradFill>
                      <a:gsLst>
                        <a:gs pos="0">
                          <a:srgbClr val="FFFFFF"/>
                        </a:gs>
                        <a:gs pos="100000">
                          <a:srgbClr val="FFFFFF"/>
                        </a:gs>
                      </a:gsLst>
                      <a:lin ang="5400000" scaled="0"/>
                    </a:gradFill>
                    <a:latin typeface="Segoe UI Semilight"/>
                    <a:ea typeface="Segoe UI" pitchFamily="34" charset="0"/>
                    <a:cs typeface="Segoe UI" pitchFamily="34" charset="0"/>
                  </a:rPr>
                  <a:t>cycle</a:t>
                </a:r>
              </a:p>
            </p:txBody>
          </p:sp>
          <p:grpSp>
            <p:nvGrpSpPr>
              <p:cNvPr id="477" name="Group 476">
                <a:extLst>
                  <a:ext uri="{FF2B5EF4-FFF2-40B4-BE49-F238E27FC236}">
                    <a16:creationId xmlns:a16="http://schemas.microsoft.com/office/drawing/2014/main" id="{31F55B89-5634-4B72-9663-82CED71E64EC}"/>
                  </a:ext>
                </a:extLst>
              </p:cNvPr>
              <p:cNvGrpSpPr/>
              <p:nvPr/>
            </p:nvGrpSpPr>
            <p:grpSpPr>
              <a:xfrm>
                <a:off x="5488502" y="3433701"/>
                <a:ext cx="1518341" cy="1511679"/>
                <a:chOff x="5471225" y="3432412"/>
                <a:chExt cx="1737044" cy="1729422"/>
              </a:xfrm>
            </p:grpSpPr>
            <p:sp>
              <p:nvSpPr>
                <p:cNvPr id="478" name="Oval 2">
                  <a:extLst>
                    <a:ext uri="{FF2B5EF4-FFF2-40B4-BE49-F238E27FC236}">
                      <a16:creationId xmlns:a16="http://schemas.microsoft.com/office/drawing/2014/main" id="{0AF0AD89-6E88-45D7-9C29-CB932188F47D}"/>
                    </a:ext>
                  </a:extLst>
                </p:cNvPr>
                <p:cNvSpPr/>
                <p:nvPr/>
              </p:nvSpPr>
              <p:spPr bwMode="auto">
                <a:xfrm>
                  <a:off x="5471225" y="3432412"/>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9" name="Oval 2">
                  <a:extLst>
                    <a:ext uri="{FF2B5EF4-FFF2-40B4-BE49-F238E27FC236}">
                      <a16:creationId xmlns:a16="http://schemas.microsoft.com/office/drawing/2014/main" id="{EF94183D-C3DC-442E-A26B-F1D402577B88}"/>
                    </a:ext>
                  </a:extLst>
                </p:cNvPr>
                <p:cNvSpPr/>
                <p:nvPr/>
              </p:nvSpPr>
              <p:spPr bwMode="auto">
                <a:xfrm rot="16200000">
                  <a:off x="5471226" y="4301091"/>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0" name="Oval 2">
                  <a:extLst>
                    <a:ext uri="{FF2B5EF4-FFF2-40B4-BE49-F238E27FC236}">
                      <a16:creationId xmlns:a16="http://schemas.microsoft.com/office/drawing/2014/main" id="{82C9C204-F894-4AA7-920C-EADB38A47DF4}"/>
                    </a:ext>
                  </a:extLst>
                </p:cNvPr>
                <p:cNvSpPr/>
                <p:nvPr/>
              </p:nvSpPr>
              <p:spPr bwMode="auto">
                <a:xfrm rot="5400000">
                  <a:off x="6347525" y="3432412"/>
                  <a:ext cx="860744"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Oval 2">
                  <a:extLst>
                    <a:ext uri="{FF2B5EF4-FFF2-40B4-BE49-F238E27FC236}">
                      <a16:creationId xmlns:a16="http://schemas.microsoft.com/office/drawing/2014/main" id="{935A92B5-13F0-4C34-B6C3-8701513238D2}"/>
                    </a:ext>
                  </a:extLst>
                </p:cNvPr>
                <p:cNvSpPr/>
                <p:nvPr/>
              </p:nvSpPr>
              <p:spPr bwMode="auto">
                <a:xfrm rot="10800000">
                  <a:off x="6347526" y="4301090"/>
                  <a:ext cx="860743" cy="860743"/>
                </a:xfrm>
                <a:custGeom>
                  <a:avLst/>
                  <a:gdLst>
                    <a:gd name="connsiteX0" fmla="*/ 0 w 1721486"/>
                    <a:gd name="connsiteY0" fmla="*/ 860743 h 1721486"/>
                    <a:gd name="connsiteX1" fmla="*/ 860743 w 1721486"/>
                    <a:gd name="connsiteY1" fmla="*/ 0 h 1721486"/>
                    <a:gd name="connsiteX2" fmla="*/ 1721486 w 1721486"/>
                    <a:gd name="connsiteY2" fmla="*/ 860743 h 1721486"/>
                    <a:gd name="connsiteX3" fmla="*/ 860743 w 1721486"/>
                    <a:gd name="connsiteY3" fmla="*/ 1721486 h 1721486"/>
                    <a:gd name="connsiteX4" fmla="*/ 0 w 1721486"/>
                    <a:gd name="connsiteY4" fmla="*/ 860743 h 1721486"/>
                    <a:gd name="connsiteX0" fmla="*/ 1721486 w 1812926"/>
                    <a:gd name="connsiteY0" fmla="*/ 860743 h 1721486"/>
                    <a:gd name="connsiteX1" fmla="*/ 860743 w 1812926"/>
                    <a:gd name="connsiteY1" fmla="*/ 1721486 h 1721486"/>
                    <a:gd name="connsiteX2" fmla="*/ 0 w 1812926"/>
                    <a:gd name="connsiteY2" fmla="*/ 860743 h 1721486"/>
                    <a:gd name="connsiteX3" fmla="*/ 860743 w 1812926"/>
                    <a:gd name="connsiteY3" fmla="*/ 0 h 1721486"/>
                    <a:gd name="connsiteX4" fmla="*/ 1812926 w 1812926"/>
                    <a:gd name="connsiteY4" fmla="*/ 952183 h 1721486"/>
                    <a:gd name="connsiteX0" fmla="*/ 1721486 w 1721486"/>
                    <a:gd name="connsiteY0" fmla="*/ 860743 h 1721486"/>
                    <a:gd name="connsiteX1" fmla="*/ 860743 w 1721486"/>
                    <a:gd name="connsiteY1" fmla="*/ 1721486 h 1721486"/>
                    <a:gd name="connsiteX2" fmla="*/ 0 w 1721486"/>
                    <a:gd name="connsiteY2" fmla="*/ 860743 h 1721486"/>
                    <a:gd name="connsiteX3" fmla="*/ 860743 w 1721486"/>
                    <a:gd name="connsiteY3" fmla="*/ 0 h 1721486"/>
                    <a:gd name="connsiteX0" fmla="*/ 860743 w 860743"/>
                    <a:gd name="connsiteY0" fmla="*/ 1721486 h 1721486"/>
                    <a:gd name="connsiteX1" fmla="*/ 0 w 860743"/>
                    <a:gd name="connsiteY1" fmla="*/ 860743 h 1721486"/>
                    <a:gd name="connsiteX2" fmla="*/ 860743 w 860743"/>
                    <a:gd name="connsiteY2" fmla="*/ 0 h 1721486"/>
                    <a:gd name="connsiteX0" fmla="*/ 0 w 860743"/>
                    <a:gd name="connsiteY0" fmla="*/ 860743 h 860743"/>
                    <a:gd name="connsiteX1" fmla="*/ 860743 w 860743"/>
                    <a:gd name="connsiteY1" fmla="*/ 0 h 860743"/>
                  </a:gdLst>
                  <a:ahLst/>
                  <a:cxnLst>
                    <a:cxn ang="0">
                      <a:pos x="connsiteX0" y="connsiteY0"/>
                    </a:cxn>
                    <a:cxn ang="0">
                      <a:pos x="connsiteX1" y="connsiteY1"/>
                    </a:cxn>
                  </a:cxnLst>
                  <a:rect l="l" t="t" r="r" b="b"/>
                  <a:pathLst>
                    <a:path w="860743" h="860743">
                      <a:moveTo>
                        <a:pt x="0" y="860743"/>
                      </a:moveTo>
                      <a:cubicBezTo>
                        <a:pt x="0" y="385368"/>
                        <a:pt x="385368" y="0"/>
                        <a:pt x="860743" y="0"/>
                      </a:cubicBezTo>
                    </a:path>
                  </a:pathLst>
                </a:custGeom>
                <a:noFill/>
                <a:ln w="19050">
                  <a:solidFill>
                    <a:schemeClr val="bg1"/>
                  </a:solidFill>
                  <a:headEnd type="arrow" w="med"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474" name="Oval 473">
              <a:extLst>
                <a:ext uri="{FF2B5EF4-FFF2-40B4-BE49-F238E27FC236}">
                  <a16:creationId xmlns:a16="http://schemas.microsoft.com/office/drawing/2014/main" id="{E9319DD3-9FFA-4500-8D76-8715F277BA8D}"/>
                </a:ext>
              </a:extLst>
            </p:cNvPr>
            <p:cNvSpPr/>
            <p:nvPr/>
          </p:nvSpPr>
          <p:spPr bwMode="auto">
            <a:xfrm rot="16200000">
              <a:off x="11650100" y="1931950"/>
              <a:ext cx="256293" cy="256293"/>
            </a:xfrm>
            <a:prstGeom prst="ellipse">
              <a:avLst/>
            </a:prstGeom>
            <a:solidFill>
              <a:schemeClr val="bg2"/>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75" name="hand_4">
              <a:extLst>
                <a:ext uri="{FF2B5EF4-FFF2-40B4-BE49-F238E27FC236}">
                  <a16:creationId xmlns:a16="http://schemas.microsoft.com/office/drawing/2014/main" id="{4068AA82-FD57-42EB-9315-54BEDA51A367}"/>
                </a:ext>
              </a:extLst>
            </p:cNvPr>
            <p:cNvSpPr>
              <a:spLocks noChangeAspect="1"/>
            </p:cNvSpPr>
            <p:nvPr/>
          </p:nvSpPr>
          <p:spPr bwMode="auto">
            <a:xfrm>
              <a:off x="11722004" y="2011185"/>
              <a:ext cx="112485" cy="97824"/>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72" name="Oval 471">
              <a:extLst>
                <a:ext uri="{FF2B5EF4-FFF2-40B4-BE49-F238E27FC236}">
                  <a16:creationId xmlns:a16="http://schemas.microsoft.com/office/drawing/2014/main" id="{4FA01642-BF95-4141-A290-7DCA520DE0A7}"/>
                </a:ext>
              </a:extLst>
            </p:cNvPr>
            <p:cNvSpPr/>
            <p:nvPr/>
          </p:nvSpPr>
          <p:spPr bwMode="auto">
            <a:xfrm rot="16200000">
              <a:off x="10961257" y="1931950"/>
              <a:ext cx="256293" cy="256293"/>
            </a:xfrm>
            <a:prstGeom prst="ellipse">
              <a:avLst/>
            </a:prstGeom>
            <a:solidFill>
              <a:schemeClr val="bg2"/>
            </a:solidFill>
            <a:ln w="19050">
              <a:solidFill>
                <a:srgbClr val="00C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sp>
          <p:nvSpPr>
            <p:cNvPr id="473" name="hand_3">
              <a:extLst>
                <a:ext uri="{FF2B5EF4-FFF2-40B4-BE49-F238E27FC236}">
                  <a16:creationId xmlns:a16="http://schemas.microsoft.com/office/drawing/2014/main" id="{98812CE6-6DE8-4988-8513-2900F1F73513}"/>
                </a:ext>
              </a:extLst>
            </p:cNvPr>
            <p:cNvSpPr>
              <a:spLocks noChangeAspect="1"/>
            </p:cNvSpPr>
            <p:nvPr/>
          </p:nvSpPr>
          <p:spPr bwMode="auto">
            <a:xfrm>
              <a:off x="11026518" y="2005020"/>
              <a:ext cx="125771" cy="110155"/>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70" name="Oval 469">
              <a:extLst>
                <a:ext uri="{FF2B5EF4-FFF2-40B4-BE49-F238E27FC236}">
                  <a16:creationId xmlns:a16="http://schemas.microsoft.com/office/drawing/2014/main" id="{494D953F-B53F-456B-9F59-C85C0CA778EA}"/>
                </a:ext>
              </a:extLst>
            </p:cNvPr>
            <p:cNvSpPr/>
            <p:nvPr/>
          </p:nvSpPr>
          <p:spPr bwMode="auto">
            <a:xfrm rot="16200000">
              <a:off x="11305679" y="1931950"/>
              <a:ext cx="256293" cy="256293"/>
            </a:xfrm>
            <a:prstGeom prst="ellipse">
              <a:avLst/>
            </a:prstGeom>
            <a:solidFill>
              <a:schemeClr val="bg2"/>
            </a:solid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ea typeface="Segoe UI" pitchFamily="34" charset="0"/>
                <a:cs typeface="Segoe UI" pitchFamily="34" charset="0"/>
              </a:endParaRPr>
            </a:p>
          </p:txBody>
        </p:sp>
        <p:cxnSp>
          <p:nvCxnSpPr>
            <p:cNvPr id="467" name="Connector: Elbow 466">
              <a:extLst>
                <a:ext uri="{FF2B5EF4-FFF2-40B4-BE49-F238E27FC236}">
                  <a16:creationId xmlns:a16="http://schemas.microsoft.com/office/drawing/2014/main" id="{5D2DAD23-5F2E-4C64-8BE2-0D24B10F677E}"/>
                </a:ext>
              </a:extLst>
            </p:cNvPr>
            <p:cNvCxnSpPr>
              <a:cxnSpLocks/>
              <a:endCxn id="472" idx="6"/>
            </p:cNvCxnSpPr>
            <p:nvPr/>
          </p:nvCxnSpPr>
          <p:spPr>
            <a:xfrm rot="10800000" flipV="1">
              <a:off x="11089405" y="1840268"/>
              <a:ext cx="344421" cy="91682"/>
            </a:xfrm>
            <a:prstGeom prst="bentConnector2">
              <a:avLst/>
            </a:prstGeom>
            <a:ln w="19050">
              <a:solidFill>
                <a:srgbClr val="00CC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8" name="Connector: Elbow 467">
              <a:extLst>
                <a:ext uri="{FF2B5EF4-FFF2-40B4-BE49-F238E27FC236}">
                  <a16:creationId xmlns:a16="http://schemas.microsoft.com/office/drawing/2014/main" id="{971C65CD-F5CE-4982-822C-2ECDBBB55A13}"/>
                </a:ext>
              </a:extLst>
            </p:cNvPr>
            <p:cNvCxnSpPr>
              <a:cxnSpLocks/>
              <a:endCxn id="474" idx="6"/>
            </p:cNvCxnSpPr>
            <p:nvPr/>
          </p:nvCxnSpPr>
          <p:spPr>
            <a:xfrm>
              <a:off x="11425420" y="1835234"/>
              <a:ext cx="352827" cy="96716"/>
            </a:xfrm>
            <a:prstGeom prst="bentConnector2">
              <a:avLst/>
            </a:prstGeom>
            <a:ln w="19050">
              <a:solidFill>
                <a:srgbClr val="FF00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9" name="Straight Arrow Connector 468">
              <a:extLst>
                <a:ext uri="{FF2B5EF4-FFF2-40B4-BE49-F238E27FC236}">
                  <a16:creationId xmlns:a16="http://schemas.microsoft.com/office/drawing/2014/main" id="{8EB2D5D0-454C-46EA-B65E-E0B10BE03A73}"/>
                </a:ext>
              </a:extLst>
            </p:cNvPr>
            <p:cNvCxnSpPr>
              <a:cxnSpLocks/>
              <a:endCxn id="470" idx="6"/>
            </p:cNvCxnSpPr>
            <p:nvPr/>
          </p:nvCxnSpPr>
          <p:spPr>
            <a:xfrm>
              <a:off x="11433826" y="1748587"/>
              <a:ext cx="0" cy="183363"/>
            </a:xfrm>
            <a:prstGeom prst="straightConnector1">
              <a:avLst/>
            </a:prstGeom>
            <a:ln w="19050">
              <a:solidFill>
                <a:srgbClr val="FFFF00"/>
              </a:solidFill>
              <a:prstDash val="sys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0" name="hand_3">
              <a:extLst>
                <a:ext uri="{FF2B5EF4-FFF2-40B4-BE49-F238E27FC236}">
                  <a16:creationId xmlns:a16="http://schemas.microsoft.com/office/drawing/2014/main" id="{E6CBE6FE-A600-4262-8798-ABC6D76379A2}"/>
                </a:ext>
              </a:extLst>
            </p:cNvPr>
            <p:cNvSpPr>
              <a:spLocks noChangeAspect="1"/>
            </p:cNvSpPr>
            <p:nvPr/>
          </p:nvSpPr>
          <p:spPr bwMode="auto">
            <a:xfrm rot="5400000" flipH="1">
              <a:off x="11374720" y="2001359"/>
              <a:ext cx="118212" cy="10353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Tree>
    <p:extLst>
      <p:ext uri="{BB962C8B-B14F-4D97-AF65-F5344CB8AC3E}">
        <p14:creationId xmlns:p14="http://schemas.microsoft.com/office/powerpoint/2010/main" val="339997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5B1D24-1520-47E7-BD0D-6DDDD419264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65" y="-3567"/>
            <a:ext cx="12190271" cy="6861082"/>
          </a:xfrm>
          <a:prstGeom prst="rect">
            <a:avLst/>
          </a:prstGeom>
          <a:solidFill>
            <a:schemeClr val="bg2"/>
          </a:solidFill>
        </p:spPr>
      </p:pic>
      <p:sp>
        <p:nvSpPr>
          <p:cNvPr id="3" name="Title 2">
            <a:extLst>
              <a:ext uri="{FF2B5EF4-FFF2-40B4-BE49-F238E27FC236}">
                <a16:creationId xmlns:a16="http://schemas.microsoft.com/office/drawing/2014/main" id="{7CBFB76D-935A-4287-9D5F-AAB9D13DD8B4}"/>
              </a:ext>
            </a:extLst>
          </p:cNvPr>
          <p:cNvSpPr>
            <a:spLocks noGrp="1"/>
          </p:cNvSpPr>
          <p:nvPr>
            <p:ph type="title"/>
          </p:nvPr>
        </p:nvSpPr>
        <p:spPr/>
        <p:txBody>
          <a:bodyPr/>
          <a:lstStyle/>
          <a:p>
            <a:r>
              <a:rPr lang="en-US">
                <a:gradFill>
                  <a:gsLst>
                    <a:gs pos="7692">
                      <a:schemeClr val="bg1"/>
                    </a:gs>
                    <a:gs pos="34000">
                      <a:schemeClr val="bg1"/>
                    </a:gs>
                  </a:gsLst>
                  <a:lin ang="5400000" scaled="0"/>
                </a:gradFill>
              </a:rPr>
              <a:t>Outcomes vary widely by org performance</a:t>
            </a:r>
          </a:p>
        </p:txBody>
      </p:sp>
      <p:graphicFrame>
        <p:nvGraphicFramePr>
          <p:cNvPr id="2" name="Table 1">
            <a:extLst>
              <a:ext uri="{FF2B5EF4-FFF2-40B4-BE49-F238E27FC236}">
                <a16:creationId xmlns:a16="http://schemas.microsoft.com/office/drawing/2014/main" id="{ECC13C1B-EE48-488D-B9C3-CDA303725716}"/>
              </a:ext>
            </a:extLst>
          </p:cNvPr>
          <p:cNvGraphicFramePr>
            <a:graphicFrameLocks noGrp="1"/>
          </p:cNvGraphicFramePr>
          <p:nvPr>
            <p:extLst/>
          </p:nvPr>
        </p:nvGraphicFramePr>
        <p:xfrm>
          <a:off x="448212" y="1212916"/>
          <a:ext cx="11295575" cy="5091152"/>
        </p:xfrm>
        <a:graphic>
          <a:graphicData uri="http://schemas.openxmlformats.org/drawingml/2006/table">
            <a:tbl>
              <a:tblPr firstRow="1" bandRow="1">
                <a:tableStyleId>{5C22544A-7EE6-4342-B048-85BDC9FD1C3A}</a:tableStyleId>
              </a:tblPr>
              <a:tblGrid>
                <a:gridCol w="4303151">
                  <a:extLst>
                    <a:ext uri="{9D8B030D-6E8A-4147-A177-3AD203B41FA5}">
                      <a16:colId xmlns:a16="http://schemas.microsoft.com/office/drawing/2014/main" val="3310939070"/>
                    </a:ext>
                  </a:extLst>
                </a:gridCol>
                <a:gridCol w="2330808">
                  <a:extLst>
                    <a:ext uri="{9D8B030D-6E8A-4147-A177-3AD203B41FA5}">
                      <a16:colId xmlns:a16="http://schemas.microsoft.com/office/drawing/2014/main" val="4127492683"/>
                    </a:ext>
                  </a:extLst>
                </a:gridCol>
                <a:gridCol w="2330808">
                  <a:extLst>
                    <a:ext uri="{9D8B030D-6E8A-4147-A177-3AD203B41FA5}">
                      <a16:colId xmlns:a16="http://schemas.microsoft.com/office/drawing/2014/main" val="1091380386"/>
                    </a:ext>
                  </a:extLst>
                </a:gridCol>
                <a:gridCol w="2330808">
                  <a:extLst>
                    <a:ext uri="{9D8B030D-6E8A-4147-A177-3AD203B41FA5}">
                      <a16:colId xmlns:a16="http://schemas.microsoft.com/office/drawing/2014/main" val="1781962143"/>
                    </a:ext>
                  </a:extLst>
                </a:gridCol>
              </a:tblGrid>
              <a:tr h="519926">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Survey questions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High IT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Medium IT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600" b="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Low IT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7573426"/>
                  </a:ext>
                </a:extLst>
              </a:tr>
              <a:tr h="654390">
                <a:tc>
                  <a:txBody>
                    <a:bodyPr/>
                    <a:lstStyle/>
                    <a:p>
                      <a:pPr>
                        <a:lnSpc>
                          <a:spcPct val="90000"/>
                        </a:lnSpc>
                      </a:pPr>
                      <a:r>
                        <a:rPr lang="en-US" sz="1400">
                          <a:gradFill>
                            <a:gsLst>
                              <a:gs pos="13000">
                                <a:schemeClr val="tx1"/>
                              </a:gs>
                              <a:gs pos="52000">
                                <a:schemeClr val="tx1"/>
                              </a:gs>
                            </a:gsLst>
                            <a:lin ang="5400000" scaled="1"/>
                          </a:gradFill>
                          <a:latin typeface="Segoe UI Semibold" panose="020B0702040204020203" pitchFamily="34" charset="0"/>
                          <a:cs typeface="Segoe UI Semibold" panose="020B0702040204020203" pitchFamily="34" charset="0"/>
                        </a:rPr>
                        <a:t>Deployment frequency</a:t>
                      </a:r>
                    </a:p>
                    <a:p>
                      <a:pPr>
                        <a:lnSpc>
                          <a:spcPct val="90000"/>
                        </a:lnSpc>
                      </a:pPr>
                      <a:r>
                        <a:rPr lang="en-US" sz="1400">
                          <a:gradFill>
                            <a:gsLst>
                              <a:gs pos="13000">
                                <a:schemeClr val="tx1"/>
                              </a:gs>
                              <a:gs pos="52000">
                                <a:schemeClr val="tx1"/>
                              </a:gs>
                            </a:gsLst>
                            <a:lin ang="5400000" scaled="1"/>
                          </a:gradFill>
                        </a:rPr>
                        <a:t>For the primary application or service you work on, how often does your organization deploy code?</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On demand</a:t>
                      </a:r>
                    </a:p>
                    <a:p>
                      <a:pPr>
                        <a:lnSpc>
                          <a:spcPct val="90000"/>
                        </a:lnSpc>
                      </a:pPr>
                      <a:r>
                        <a:rPr lang="en-US" sz="1400">
                          <a:gradFill>
                            <a:gsLst>
                              <a:gs pos="13000">
                                <a:schemeClr val="tx1"/>
                              </a:gs>
                              <a:gs pos="52000">
                                <a:schemeClr val="tx1"/>
                              </a:gs>
                            </a:gsLst>
                            <a:lin ang="5400000" scaled="1"/>
                          </a:gradFill>
                        </a:rPr>
                        <a:t>(multiple deploys per day)</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once per week and once per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once per week and once per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1362929"/>
                  </a:ext>
                </a:extLst>
              </a:tr>
              <a:tr h="1030889">
                <a:tc>
                  <a:txBody>
                    <a:bodyPr/>
                    <a:lstStyle/>
                    <a:p>
                      <a:pPr marL="0" algn="l" defTabSz="932742" rtl="0" eaLnBrk="1" latinLnBrk="0" hangingPunct="1">
                        <a:lnSpc>
                          <a:spcPct val="90000"/>
                        </a:lnSpc>
                      </a:pPr>
                      <a:r>
                        <a:rPr lang="en-US" sz="1400" kern="1200">
                          <a:gradFill>
                            <a:gsLst>
                              <a:gs pos="13000">
                                <a:schemeClr val="tx1"/>
                              </a:gs>
                              <a:gs pos="52000">
                                <a:schemeClr val="tx1"/>
                              </a:gs>
                            </a:gsLst>
                            <a:lin ang="5400000" scaled="1"/>
                          </a:gradFill>
                          <a:latin typeface="Segoe UI Semibold" panose="020B0702040204020203" pitchFamily="34" charset="0"/>
                          <a:ea typeface="+mn-ea"/>
                          <a:cs typeface="Segoe UI Semibold" panose="020B0702040204020203" pitchFamily="34" charset="0"/>
                        </a:rPr>
                        <a:t>Lead time for changes</a:t>
                      </a:r>
                    </a:p>
                    <a:p>
                      <a:pPr>
                        <a:lnSpc>
                          <a:spcPct val="90000"/>
                        </a:lnSpc>
                      </a:pPr>
                      <a:r>
                        <a:rPr lang="en-US" sz="1400">
                          <a:gradFill>
                            <a:gsLst>
                              <a:gs pos="13000">
                                <a:schemeClr val="tx1"/>
                              </a:gs>
                              <a:gs pos="52000">
                                <a:schemeClr val="tx1"/>
                              </a:gs>
                            </a:gsLst>
                            <a:lin ang="5400000" scaled="1"/>
                          </a:gradFill>
                        </a:rPr>
                        <a:t>For the primary application or service you work on, what is your lead time for changes (i.e. how long does it take to go from code commit to code successfully running in production?</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Less than one hour</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one week </a:t>
                      </a:r>
                      <a:br>
                        <a:rPr lang="en-US" sz="1400">
                          <a:gradFill>
                            <a:gsLst>
                              <a:gs pos="13000">
                                <a:schemeClr val="tx1"/>
                              </a:gs>
                              <a:gs pos="52000">
                                <a:schemeClr val="tx1"/>
                              </a:gs>
                            </a:gsLst>
                            <a:lin ang="5400000" scaled="1"/>
                          </a:gradFill>
                        </a:rPr>
                      </a:br>
                      <a:r>
                        <a:rPr lang="en-US" sz="1400">
                          <a:gradFill>
                            <a:gsLst>
                              <a:gs pos="13000">
                                <a:schemeClr val="tx1"/>
                              </a:gs>
                              <a:gs pos="52000">
                                <a:schemeClr val="tx1"/>
                              </a:gs>
                            </a:gsLst>
                            <a:lin ang="5400000" scaled="1"/>
                          </a:gradFill>
                        </a:rPr>
                        <a:t>and one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one week </a:t>
                      </a:r>
                      <a:br>
                        <a:rPr lang="en-US" sz="1400">
                          <a:gradFill>
                            <a:gsLst>
                              <a:gs pos="13000">
                                <a:schemeClr val="tx1"/>
                              </a:gs>
                              <a:gs pos="52000">
                                <a:schemeClr val="tx1"/>
                              </a:gs>
                            </a:gsLst>
                            <a:lin ang="5400000" scaled="1"/>
                          </a:gradFill>
                        </a:rPr>
                      </a:br>
                      <a:r>
                        <a:rPr lang="en-US" sz="1400">
                          <a:gradFill>
                            <a:gsLst>
                              <a:gs pos="13000">
                                <a:schemeClr val="tx1"/>
                              </a:gs>
                              <a:gs pos="52000">
                                <a:schemeClr val="tx1"/>
                              </a:gs>
                            </a:gsLst>
                            <a:lin ang="5400000" scaled="1"/>
                          </a:gradFill>
                        </a:rPr>
                        <a:t>and one month*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0792271"/>
                  </a:ext>
                </a:extLst>
              </a:tr>
              <a:tr h="1030889">
                <a:tc>
                  <a:txBody>
                    <a:bodyPr/>
                    <a:lstStyle/>
                    <a:p>
                      <a:pPr marL="0" algn="l" defTabSz="932742" rtl="0" eaLnBrk="1" latinLnBrk="0" hangingPunct="1">
                        <a:lnSpc>
                          <a:spcPct val="90000"/>
                        </a:lnSpc>
                      </a:pPr>
                      <a:r>
                        <a:rPr lang="en-US" sz="1400" kern="1200">
                          <a:gradFill>
                            <a:gsLst>
                              <a:gs pos="13000">
                                <a:schemeClr val="tx1"/>
                              </a:gs>
                              <a:gs pos="52000">
                                <a:schemeClr val="tx1"/>
                              </a:gs>
                            </a:gsLst>
                            <a:lin ang="5400000" scaled="1"/>
                          </a:gradFill>
                          <a:latin typeface="Segoe UI Semibold" panose="020B0702040204020203" pitchFamily="34" charset="0"/>
                          <a:ea typeface="+mn-ea"/>
                          <a:cs typeface="Segoe UI Semibold" panose="020B0702040204020203" pitchFamily="34" charset="0"/>
                        </a:rPr>
                        <a:t>Mean time to recover (MTTR)</a:t>
                      </a:r>
                    </a:p>
                    <a:p>
                      <a:pPr>
                        <a:lnSpc>
                          <a:spcPct val="90000"/>
                        </a:lnSpc>
                      </a:pPr>
                      <a:r>
                        <a:rPr lang="en-US" sz="1400">
                          <a:gradFill>
                            <a:gsLst>
                              <a:gs pos="13000">
                                <a:schemeClr val="tx1"/>
                              </a:gs>
                              <a:gs pos="52000">
                                <a:schemeClr val="tx1"/>
                              </a:gs>
                            </a:gsLst>
                            <a:lin ang="5400000" scaled="1"/>
                          </a:gradFill>
                        </a:rPr>
                        <a:t>For the primary application or service you work on, how long does it generally take to restore service when a service incident occurs (e.g. unplanned outage, service impairment)?</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Less than one hour</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Less than one day</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Between one day </a:t>
                      </a:r>
                      <a:br>
                        <a:rPr lang="en-US" sz="1400">
                          <a:gradFill>
                            <a:gsLst>
                              <a:gs pos="13000">
                                <a:schemeClr val="tx1"/>
                              </a:gs>
                              <a:gs pos="52000">
                                <a:schemeClr val="tx1"/>
                              </a:gs>
                            </a:gsLst>
                            <a:lin ang="5400000" scaled="1"/>
                          </a:gradFill>
                        </a:rPr>
                      </a:br>
                      <a:r>
                        <a:rPr lang="en-US" sz="1400">
                          <a:gradFill>
                            <a:gsLst>
                              <a:gs pos="13000">
                                <a:schemeClr val="tx1"/>
                              </a:gs>
                              <a:gs pos="52000">
                                <a:schemeClr val="tx1"/>
                              </a:gs>
                            </a:gsLst>
                            <a:lin ang="5400000" scaled="1"/>
                          </a:gradFill>
                        </a:rPr>
                        <a:t>and one week</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6250091"/>
                  </a:ext>
                </a:extLst>
              </a:tr>
              <a:tr h="1407387">
                <a:tc>
                  <a:txBody>
                    <a:bodyPr/>
                    <a:lstStyle/>
                    <a:p>
                      <a:pPr>
                        <a:lnSpc>
                          <a:spcPct val="90000"/>
                        </a:lnSpc>
                      </a:pPr>
                      <a:r>
                        <a:rPr lang="en-US" sz="1400" kern="1200">
                          <a:gradFill>
                            <a:gsLst>
                              <a:gs pos="13000">
                                <a:schemeClr val="tx1"/>
                              </a:gs>
                              <a:gs pos="52000">
                                <a:schemeClr val="tx1"/>
                              </a:gs>
                            </a:gsLst>
                            <a:lin ang="5400000" scaled="1"/>
                          </a:gradFill>
                          <a:latin typeface="Segoe UI Semibold" panose="020B0702040204020203" pitchFamily="34" charset="0"/>
                          <a:ea typeface="+mn-ea"/>
                          <a:cs typeface="Segoe UI Semibold" panose="020B0702040204020203" pitchFamily="34" charset="0"/>
                        </a:rPr>
                        <a:t>Change failure rate</a:t>
                      </a:r>
                    </a:p>
                    <a:p>
                      <a:pPr>
                        <a:lnSpc>
                          <a:spcPct val="90000"/>
                        </a:lnSpc>
                      </a:pPr>
                      <a:r>
                        <a:rPr lang="en-US" sz="1400">
                          <a:gradFill>
                            <a:gsLst>
                              <a:gs pos="13000">
                                <a:schemeClr val="tx1"/>
                              </a:gs>
                              <a:gs pos="52000">
                                <a:schemeClr val="tx1"/>
                              </a:gs>
                            </a:gsLst>
                            <a:lin ang="5400000" scaled="1"/>
                          </a:gradFill>
                        </a:rPr>
                        <a:t>For the primary application or service you work on what percentage of changes results either in degraded service or subsequently requires remediation (e.g. leads to service impairment, service outage, requires a hotfix, rollback, fix forward, patch)?</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0-15%</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0-15%</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90000"/>
                        </a:lnSpc>
                      </a:pPr>
                      <a:r>
                        <a:rPr lang="en-US" sz="1400">
                          <a:gradFill>
                            <a:gsLst>
                              <a:gs pos="13000">
                                <a:schemeClr val="tx1"/>
                              </a:gs>
                              <a:gs pos="52000">
                                <a:schemeClr val="tx1"/>
                              </a:gs>
                            </a:gsLst>
                            <a:lin ang="5400000" scaled="1"/>
                          </a:gradFill>
                        </a:rPr>
                        <a:t>31-45%</a:t>
                      </a:r>
                    </a:p>
                  </a:txBody>
                  <a:tcPr marL="179285" marR="179285" marT="44821" marB="44821">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7292923"/>
                  </a:ext>
                </a:extLst>
              </a:tr>
              <a:tr h="363550">
                <a:tc gridSpan="4">
                  <a:txBody>
                    <a:bodyPr/>
                    <a:lstStyle/>
                    <a:p>
                      <a:pPr>
                        <a:lnSpc>
                          <a:spcPct val="90000"/>
                        </a:lnSpc>
                      </a:pPr>
                      <a:r>
                        <a:rPr lang="en-US" sz="1400">
                          <a:gradFill>
                            <a:gsLst>
                              <a:gs pos="13000">
                                <a:schemeClr val="tx1"/>
                              </a:gs>
                              <a:gs pos="52000">
                                <a:schemeClr val="tx1"/>
                              </a:gs>
                            </a:gsLst>
                            <a:lin ang="5400000" scaled="1"/>
                          </a:gradFill>
                        </a:rPr>
                        <a:t>* Note: Low performers were lower on average (at statistically significant level), but had the same median as the medium performers.</a:t>
                      </a:r>
                    </a:p>
                  </a:txBody>
                  <a:tcPr marL="179285" marR="179285" marT="44821" marB="44821"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7845392"/>
                  </a:ext>
                </a:extLst>
              </a:tr>
            </a:tbl>
          </a:graphicData>
        </a:graphic>
      </p:graphicFrame>
      <p:pic>
        <p:nvPicPr>
          <p:cNvPr id="8" name="Picture 7">
            <a:extLst>
              <a:ext uri="{FF2B5EF4-FFF2-40B4-BE49-F238E27FC236}">
                <a16:creationId xmlns:a16="http://schemas.microsoft.com/office/drawing/2014/main" id="{8D3E1B36-AFAD-455F-B923-7666121B7933}"/>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384829" y="6307728"/>
            <a:ext cx="837570" cy="320552"/>
          </a:xfrm>
          <a:prstGeom prst="rect">
            <a:avLst/>
          </a:prstGeom>
        </p:spPr>
      </p:pic>
    </p:spTree>
    <p:extLst>
      <p:ext uri="{BB962C8B-B14F-4D97-AF65-F5344CB8AC3E}">
        <p14:creationId xmlns:p14="http://schemas.microsoft.com/office/powerpoint/2010/main" val="287856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69C80B-7A4F-4B7E-9AFB-AD4A24BF0A48}"/>
              </a:ext>
            </a:extLst>
          </p:cNvPr>
          <p:cNvSpPr>
            <a:spLocks noGrp="1"/>
          </p:cNvSpPr>
          <p:nvPr>
            <p:ph type="title"/>
          </p:nvPr>
        </p:nvSpPr>
        <p:spPr/>
        <p:txBody>
          <a:bodyPr/>
          <a:lstStyle/>
          <a:p>
            <a:endParaRPr lang="en-US"/>
          </a:p>
        </p:txBody>
      </p:sp>
      <p:pic>
        <p:nvPicPr>
          <p:cNvPr id="4" name="Picture Placeholder 3" descr="nov-2015-marketing-2-103.jpg"/>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11032" b="4585"/>
          <a:stretch/>
        </p:blipFill>
        <p:spPr>
          <a:xfrm>
            <a:off x="1" y="487"/>
            <a:ext cx="12192000" cy="6857027"/>
          </a:xfrm>
          <a:prstGeom prst="rect">
            <a:avLst/>
          </a:prstGeom>
        </p:spPr>
      </p:pic>
      <p:grpSp>
        <p:nvGrpSpPr>
          <p:cNvPr id="15" name="Group 14"/>
          <p:cNvGrpSpPr/>
          <p:nvPr/>
        </p:nvGrpSpPr>
        <p:grpSpPr>
          <a:xfrm>
            <a:off x="-213004" y="-5250471"/>
            <a:ext cx="6593445" cy="4329864"/>
            <a:chOff x="-160425" y="699366"/>
            <a:chExt cx="4945785" cy="3247859"/>
          </a:xfrm>
        </p:grpSpPr>
        <p:sp>
          <p:nvSpPr>
            <p:cNvPr id="8" name="TextBox 7"/>
            <p:cNvSpPr txBox="1"/>
            <p:nvPr/>
          </p:nvSpPr>
          <p:spPr>
            <a:xfrm>
              <a:off x="479180" y="2771293"/>
              <a:ext cx="4306180" cy="468025"/>
            </a:xfrm>
            <a:prstGeom prst="rect">
              <a:avLst/>
            </a:prstGeom>
            <a:noFill/>
          </p:spPr>
          <p:txBody>
            <a:bodyPr wrap="square" rtlCol="0">
              <a:spAutoFit/>
            </a:bodyPr>
            <a:lstStyle/>
            <a:p>
              <a:pPr defTabSz="914367">
                <a:defRPr/>
              </a:pPr>
              <a:endParaRPr lang="en-US" sz="3466" b="1">
                <a:solidFill>
                  <a:srgbClr val="FFFFFF"/>
                </a:solidFill>
                <a:latin typeface="Segoe UI Semilight"/>
                <a:cs typeface="Arial"/>
                <a:sym typeface="Helvetica Neue"/>
              </a:endParaRPr>
            </a:p>
          </p:txBody>
        </p:sp>
        <p:sp>
          <p:nvSpPr>
            <p:cNvPr id="9" name="TextBox 8"/>
            <p:cNvSpPr txBox="1"/>
            <p:nvPr/>
          </p:nvSpPr>
          <p:spPr>
            <a:xfrm>
              <a:off x="-160425" y="699366"/>
              <a:ext cx="4256507" cy="2376338"/>
            </a:xfrm>
            <a:prstGeom prst="rect">
              <a:avLst/>
            </a:prstGeom>
            <a:noFill/>
          </p:spPr>
          <p:txBody>
            <a:bodyPr wrap="square" rtlCol="0">
              <a:spAutoFit/>
            </a:bodyPr>
            <a:lstStyle/>
            <a:p>
              <a:pPr algn="ctr" defTabSz="914367">
                <a:defRPr/>
              </a:pPr>
              <a:endParaRPr lang="en-US" sz="19997" b="1" kern="0" spc="-814">
                <a:solidFill>
                  <a:srgbClr val="FFAD1A"/>
                </a:solidFill>
                <a:latin typeface="Segoe UI Semilight"/>
              </a:endParaRPr>
            </a:p>
          </p:txBody>
        </p:sp>
        <p:sp>
          <p:nvSpPr>
            <p:cNvPr id="10" name="TextBox 9"/>
            <p:cNvSpPr txBox="1"/>
            <p:nvPr/>
          </p:nvSpPr>
          <p:spPr>
            <a:xfrm>
              <a:off x="479180" y="3663845"/>
              <a:ext cx="4306180" cy="283380"/>
            </a:xfrm>
            <a:prstGeom prst="rect">
              <a:avLst/>
            </a:prstGeom>
            <a:noFill/>
          </p:spPr>
          <p:txBody>
            <a:bodyPr wrap="square" rtlCol="0">
              <a:spAutoFit/>
            </a:bodyPr>
            <a:lstStyle/>
            <a:p>
              <a:pPr defTabSz="914367">
                <a:defRPr/>
              </a:pPr>
              <a:endParaRPr lang="en-US" sz="1866" b="1">
                <a:solidFill>
                  <a:srgbClr val="FFFFFF"/>
                </a:solidFill>
                <a:latin typeface="Segoe UI Semilight"/>
                <a:cs typeface="Arial"/>
                <a:sym typeface="Helvetica Neue"/>
              </a:endParaRPr>
            </a:p>
          </p:txBody>
        </p:sp>
      </p:grpSp>
      <p:sp>
        <p:nvSpPr>
          <p:cNvPr id="2" name="Rectangle 1">
            <a:extLst>
              <a:ext uri="{FF2B5EF4-FFF2-40B4-BE49-F238E27FC236}">
                <a16:creationId xmlns:a16="http://schemas.microsoft.com/office/drawing/2014/main" id="{9EF5D9D5-094B-4181-9076-2ACA32DD5A04}"/>
              </a:ext>
            </a:extLst>
          </p:cNvPr>
          <p:cNvSpPr/>
          <p:nvPr/>
        </p:nvSpPr>
        <p:spPr bwMode="auto">
          <a:xfrm>
            <a:off x="1" y="487"/>
            <a:ext cx="12192000" cy="6857027"/>
          </a:xfrm>
          <a:prstGeom prst="rect">
            <a:avLst/>
          </a:prstGeom>
          <a:solidFill>
            <a:schemeClr val="tx1">
              <a:lumMod val="50000"/>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17" y="5986605"/>
            <a:ext cx="1207177" cy="462007"/>
          </a:xfrm>
          <a:prstGeom prst="rect">
            <a:avLst/>
          </a:prstGeom>
        </p:spPr>
      </p:pic>
      <p:sp>
        <p:nvSpPr>
          <p:cNvPr id="17" name="Rectangle 16">
            <a:extLst>
              <a:ext uri="{FF2B5EF4-FFF2-40B4-BE49-F238E27FC236}">
                <a16:creationId xmlns:a16="http://schemas.microsoft.com/office/drawing/2014/main" id="{A6508BA8-E180-4E4E-8447-48DA811AE061}"/>
              </a:ext>
            </a:extLst>
          </p:cNvPr>
          <p:cNvSpPr/>
          <p:nvPr/>
        </p:nvSpPr>
        <p:spPr bwMode="auto">
          <a:xfrm>
            <a:off x="539444"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46x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More frequent</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Code deployments</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That’s the difference between multiple </a:t>
            </a:r>
            <a:br>
              <a:rPr lang="en-US" sz="1961">
                <a:gradFill>
                  <a:gsLst>
                    <a:gs pos="64341">
                      <a:srgbClr val="FFFFFF"/>
                    </a:gs>
                    <a:gs pos="38000">
                      <a:srgbClr val="FFFFFF"/>
                    </a:gs>
                  </a:gsLst>
                  <a:lin ang="0" scaled="0"/>
                </a:gradFill>
                <a:latin typeface="Segoe UI Semilight"/>
                <a:cs typeface="Arial"/>
                <a:sym typeface="Helvetica Neue"/>
              </a:rPr>
            </a:br>
            <a:r>
              <a:rPr lang="en-US" sz="1961">
                <a:gradFill>
                  <a:gsLst>
                    <a:gs pos="64341">
                      <a:srgbClr val="FFFFFF"/>
                    </a:gs>
                    <a:gs pos="38000">
                      <a:srgbClr val="FFFFFF"/>
                    </a:gs>
                  </a:gsLst>
                  <a:lin ang="0" scaled="0"/>
                </a:gradFill>
                <a:latin typeface="Segoe UI Semilight"/>
                <a:cs typeface="Arial"/>
                <a:sym typeface="Helvetica Neue"/>
              </a:rPr>
              <a:t>times per day and once a week or less.</a:t>
            </a:r>
          </a:p>
        </p:txBody>
      </p:sp>
      <p:sp>
        <p:nvSpPr>
          <p:cNvPr id="18" name="Rectangle 17">
            <a:extLst>
              <a:ext uri="{FF2B5EF4-FFF2-40B4-BE49-F238E27FC236}">
                <a16:creationId xmlns:a16="http://schemas.microsoft.com/office/drawing/2014/main" id="{59860577-0F13-43BB-9632-E49FAC455345}"/>
              </a:ext>
            </a:extLst>
          </p:cNvPr>
          <p:cNvSpPr/>
          <p:nvPr/>
        </p:nvSpPr>
        <p:spPr bwMode="auto">
          <a:xfrm>
            <a:off x="6067397"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440x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Faster lead time from commit to deploy</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That’s the difference between less </a:t>
            </a:r>
            <a:br>
              <a:rPr lang="en-US" sz="1961">
                <a:gradFill>
                  <a:gsLst>
                    <a:gs pos="64341">
                      <a:srgbClr val="FFFFFF"/>
                    </a:gs>
                    <a:gs pos="38000">
                      <a:srgbClr val="FFFFFF"/>
                    </a:gs>
                  </a:gsLst>
                  <a:lin ang="0" scaled="0"/>
                </a:gradFill>
                <a:latin typeface="Segoe UI Semilight"/>
                <a:cs typeface="Arial"/>
                <a:sym typeface="Helvetica Neue"/>
              </a:rPr>
            </a:br>
            <a:r>
              <a:rPr lang="en-US" sz="1961">
                <a:gradFill>
                  <a:gsLst>
                    <a:gs pos="64341">
                      <a:srgbClr val="FFFFFF"/>
                    </a:gs>
                    <a:gs pos="38000">
                      <a:srgbClr val="FFFFFF"/>
                    </a:gs>
                  </a:gsLst>
                  <a:lin ang="0" scaled="0"/>
                </a:gradFill>
                <a:latin typeface="Segoe UI Semilight"/>
                <a:cs typeface="Arial"/>
                <a:sym typeface="Helvetica Neue"/>
              </a:rPr>
              <a:t>than an hour and more than a week.</a:t>
            </a:r>
          </a:p>
        </p:txBody>
      </p:sp>
    </p:spTree>
    <p:extLst>
      <p:ext uri="{BB962C8B-B14F-4D97-AF65-F5344CB8AC3E}">
        <p14:creationId xmlns:p14="http://schemas.microsoft.com/office/powerpoint/2010/main" val="27316610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3FCC-330D-4891-940B-9FA6269F391A}"/>
              </a:ext>
            </a:extLst>
          </p:cNvPr>
          <p:cNvSpPr>
            <a:spLocks noGrp="1"/>
          </p:cNvSpPr>
          <p:nvPr>
            <p:ph type="title"/>
          </p:nvPr>
        </p:nvSpPr>
        <p:spPr/>
        <p:txBody>
          <a:bodyPr/>
          <a:lstStyle/>
          <a:p>
            <a:endParaRPr lang="en-US"/>
          </a:p>
        </p:txBody>
      </p:sp>
      <p:pic>
        <p:nvPicPr>
          <p:cNvPr id="4" name="Picture Placeholder 3"/>
          <p:cNvPicPr>
            <a:picLocks noGrp="1" noChangeAspect="1"/>
          </p:cNvPicPr>
          <p:nvPr>
            <p:ph type="pic" sz="quarter" idx="4294967295"/>
          </p:nvPr>
        </p:nvPicPr>
        <p:blipFill rotWithShape="1">
          <a:blip r:embed="rId3">
            <a:alphaModFix amt="56000"/>
            <a:extLst>
              <a:ext uri="{28A0092B-C50C-407E-A947-70E740481C1C}">
                <a14:useLocalDpi xmlns:a14="http://schemas.microsoft.com/office/drawing/2010/main" val="0"/>
              </a:ext>
            </a:extLst>
          </a:blip>
          <a:srcRect t="6051" b="9542"/>
          <a:stretch/>
        </p:blipFill>
        <p:spPr>
          <a:xfrm>
            <a:off x="1" y="487"/>
            <a:ext cx="12192000" cy="6857027"/>
          </a:xfrm>
        </p:spPr>
      </p:pic>
      <p:sp>
        <p:nvSpPr>
          <p:cNvPr id="17" name="Rectangle 16">
            <a:extLst>
              <a:ext uri="{FF2B5EF4-FFF2-40B4-BE49-F238E27FC236}">
                <a16:creationId xmlns:a16="http://schemas.microsoft.com/office/drawing/2014/main" id="{AD635224-3A85-4FF9-BE95-2883C64BF5D6}"/>
              </a:ext>
            </a:extLst>
          </p:cNvPr>
          <p:cNvSpPr/>
          <p:nvPr/>
        </p:nvSpPr>
        <p:spPr bwMode="auto">
          <a:xfrm>
            <a:off x="1" y="487"/>
            <a:ext cx="12192000" cy="6857027"/>
          </a:xfrm>
          <a:prstGeom prst="rect">
            <a:avLst/>
          </a:prstGeom>
          <a:solidFill>
            <a:schemeClr val="tx1">
              <a:lumMod val="50000"/>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97" y="5991273"/>
            <a:ext cx="1207177" cy="462007"/>
          </a:xfrm>
          <a:prstGeom prst="rect">
            <a:avLst/>
          </a:prstGeom>
        </p:spPr>
      </p:pic>
      <p:sp>
        <p:nvSpPr>
          <p:cNvPr id="18" name="Rectangle 17">
            <a:extLst>
              <a:ext uri="{FF2B5EF4-FFF2-40B4-BE49-F238E27FC236}">
                <a16:creationId xmlns:a16="http://schemas.microsoft.com/office/drawing/2014/main" id="{AFDEF98D-BB28-4C96-A7F1-AFB325A8CE2B}"/>
              </a:ext>
            </a:extLst>
          </p:cNvPr>
          <p:cNvSpPr/>
          <p:nvPr/>
        </p:nvSpPr>
        <p:spPr bwMode="auto">
          <a:xfrm>
            <a:off x="539444"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96x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Faster mean time to </a:t>
            </a:r>
            <a:br>
              <a:rPr lang="en-US" sz="3137">
                <a:gradFill>
                  <a:gsLst>
                    <a:gs pos="51938">
                      <a:srgbClr val="FFFFFF"/>
                    </a:gs>
                    <a:gs pos="37000">
                      <a:srgbClr val="FFFFFF"/>
                    </a:gs>
                  </a:gsLst>
                  <a:lin ang="0" scaled="0"/>
                </a:gradFill>
                <a:latin typeface="Segoe UI Semilight"/>
                <a:cs typeface="Arial"/>
                <a:sym typeface="Helvetica Neue"/>
              </a:rPr>
            </a:br>
            <a:r>
              <a:rPr lang="en-US" sz="3137">
                <a:gradFill>
                  <a:gsLst>
                    <a:gs pos="51938">
                      <a:srgbClr val="FFFFFF"/>
                    </a:gs>
                    <a:gs pos="37000">
                      <a:srgbClr val="FFFFFF"/>
                    </a:gs>
                  </a:gsLst>
                  <a:lin ang="0" scaled="0"/>
                </a:gradFill>
                <a:latin typeface="Segoe UI Semilight"/>
                <a:cs typeface="Arial"/>
                <a:sym typeface="Helvetica Neue"/>
              </a:rPr>
              <a:t>recover from downtime</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 means high performers recover in less than an hour instead of several days</a:t>
            </a:r>
          </a:p>
        </p:txBody>
      </p:sp>
      <p:sp>
        <p:nvSpPr>
          <p:cNvPr id="19" name="Rectangle 18">
            <a:extLst>
              <a:ext uri="{FF2B5EF4-FFF2-40B4-BE49-F238E27FC236}">
                <a16:creationId xmlns:a16="http://schemas.microsoft.com/office/drawing/2014/main" id="{3779BC8D-59E5-48C9-BE7B-3E7B0D1F6F8F}"/>
              </a:ext>
            </a:extLst>
          </p:cNvPr>
          <p:cNvSpPr/>
          <p:nvPr/>
        </p:nvSpPr>
        <p:spPr bwMode="auto">
          <a:xfrm>
            <a:off x="6067397" y="969486"/>
            <a:ext cx="5282777" cy="4608217"/>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358570" rIns="182854" bIns="146284" numCol="1" spcCol="0" rtlCol="0" fromWordArt="0" anchor="t" anchorCtr="0" forceAA="0" compatLnSpc="1">
            <a:prstTxWarp prst="textNoShape">
              <a:avLst/>
            </a:prstTxWarp>
            <a:noAutofit/>
          </a:bodyPr>
          <a:lstStyle/>
          <a:p>
            <a:pPr defTabSz="914367">
              <a:lnSpc>
                <a:spcPct val="90000"/>
              </a:lnSpc>
              <a:defRPr/>
            </a:pPr>
            <a:r>
              <a:rPr lang="en-US" sz="16273" kern="0">
                <a:gradFill>
                  <a:gsLst>
                    <a:gs pos="5426">
                      <a:srgbClr val="00B294"/>
                    </a:gs>
                    <a:gs pos="28000">
                      <a:srgbClr val="00B294"/>
                    </a:gs>
                  </a:gsLst>
                  <a:lin ang="0" scaled="0"/>
                </a:gradFill>
                <a:latin typeface="Segoe UI Semibold" panose="020B0702040204020203" pitchFamily="34" charset="0"/>
                <a:cs typeface="Segoe UI Semibold" panose="020B0702040204020203" pitchFamily="34" charset="0"/>
              </a:rPr>
              <a:t>5x</a:t>
            </a:r>
          </a:p>
          <a:p>
            <a:pPr defTabSz="914367">
              <a:lnSpc>
                <a:spcPct val="90000"/>
              </a:lnSpc>
              <a:defRPr/>
            </a:pPr>
            <a:r>
              <a:rPr lang="en-US" sz="3137">
                <a:gradFill>
                  <a:gsLst>
                    <a:gs pos="51938">
                      <a:srgbClr val="FFFFFF"/>
                    </a:gs>
                    <a:gs pos="37000">
                      <a:srgbClr val="FFFFFF"/>
                    </a:gs>
                  </a:gsLst>
                  <a:lin ang="0" scaled="0"/>
                </a:gradFill>
                <a:latin typeface="Segoe UI Semilight"/>
                <a:cs typeface="Arial"/>
                <a:sym typeface="Helvetica Neue"/>
              </a:rPr>
              <a:t>Less likely that </a:t>
            </a:r>
            <a:br>
              <a:rPr lang="en-US" sz="3137">
                <a:gradFill>
                  <a:gsLst>
                    <a:gs pos="51938">
                      <a:srgbClr val="FFFFFF"/>
                    </a:gs>
                    <a:gs pos="37000">
                      <a:srgbClr val="FFFFFF"/>
                    </a:gs>
                  </a:gsLst>
                  <a:lin ang="0" scaled="0"/>
                </a:gradFill>
                <a:latin typeface="Segoe UI Semilight"/>
                <a:cs typeface="Arial"/>
                <a:sym typeface="Helvetica Neue"/>
              </a:rPr>
            </a:br>
            <a:r>
              <a:rPr lang="en-US" sz="3137">
                <a:gradFill>
                  <a:gsLst>
                    <a:gs pos="51938">
                      <a:srgbClr val="FFFFFF"/>
                    </a:gs>
                    <a:gs pos="37000">
                      <a:srgbClr val="FFFFFF"/>
                    </a:gs>
                  </a:gsLst>
                  <a:lin ang="0" scaled="0"/>
                </a:gradFill>
                <a:latin typeface="Segoe UI Semilight"/>
                <a:cs typeface="Arial"/>
                <a:sym typeface="Helvetica Neue"/>
              </a:rPr>
              <a:t>changes will fail</a:t>
            </a:r>
          </a:p>
          <a:p>
            <a:pPr defTabSz="914367">
              <a:lnSpc>
                <a:spcPct val="90000"/>
              </a:lnSpc>
              <a:spcBef>
                <a:spcPts val="588"/>
              </a:spcBef>
              <a:defRPr/>
            </a:pPr>
            <a:r>
              <a:rPr lang="en-US" sz="1961">
                <a:gradFill>
                  <a:gsLst>
                    <a:gs pos="64341">
                      <a:srgbClr val="FFFFFF"/>
                    </a:gs>
                    <a:gs pos="38000">
                      <a:srgbClr val="FFFFFF"/>
                    </a:gs>
                  </a:gsLst>
                  <a:lin ang="0" scaled="0"/>
                </a:gradFill>
                <a:latin typeface="Segoe UI Semilight"/>
                <a:cs typeface="Arial"/>
                <a:sym typeface="Helvetica Neue"/>
              </a:rPr>
              <a:t>That means high performers' changes fail 7.5% of the time instead of 38.5%.</a:t>
            </a:r>
          </a:p>
        </p:txBody>
      </p:sp>
    </p:spTree>
    <p:extLst>
      <p:ext uri="{BB962C8B-B14F-4D97-AF65-F5344CB8AC3E}">
        <p14:creationId xmlns:p14="http://schemas.microsoft.com/office/powerpoint/2010/main" val="5662784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4FCB82-619B-420B-8984-B8ED4A18846D}"/>
              </a:ext>
            </a:extLst>
          </p:cNvPr>
          <p:cNvSpPr/>
          <p:nvPr/>
        </p:nvSpPr>
        <p:spPr bwMode="auto">
          <a:xfrm>
            <a:off x="448213" y="1224655"/>
            <a:ext cx="5647787" cy="249873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FE88E44-1690-4FAA-8D0B-CE56F053BD00}"/>
              </a:ext>
            </a:extLst>
          </p:cNvPr>
          <p:cNvSpPr/>
          <p:nvPr/>
        </p:nvSpPr>
        <p:spPr bwMode="auto">
          <a:xfrm>
            <a:off x="6277294" y="1224655"/>
            <a:ext cx="5647787" cy="249873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90E2B018-3AA3-4D0E-BD4D-2491FD2A6BD0}"/>
              </a:ext>
            </a:extLst>
          </p:cNvPr>
          <p:cNvSpPr/>
          <p:nvPr/>
        </p:nvSpPr>
        <p:spPr bwMode="auto">
          <a:xfrm>
            <a:off x="448213" y="3888776"/>
            <a:ext cx="5647787" cy="26032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08311DB-157A-4989-A846-4945A04836B3}"/>
              </a:ext>
            </a:extLst>
          </p:cNvPr>
          <p:cNvSpPr/>
          <p:nvPr/>
        </p:nvSpPr>
        <p:spPr bwMode="auto">
          <a:xfrm>
            <a:off x="6277293" y="3888776"/>
            <a:ext cx="5647787" cy="26032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2"/>
                </a:solidFill>
              </a:rPr>
              <a:t>DevOps with Azure &amp; VSTS</a:t>
            </a:r>
            <a:br>
              <a:rPr lang="en-US" dirty="0">
                <a:solidFill>
                  <a:schemeClr val="tx2"/>
                </a:solidFill>
              </a:rPr>
            </a:br>
            <a:br>
              <a:rPr lang="en-US" dirty="0">
                <a:solidFill>
                  <a:schemeClr val="tx2"/>
                </a:solidFill>
              </a:rPr>
            </a:br>
            <a:br>
              <a:rPr lang="en-US" dirty="0">
                <a:solidFill>
                  <a:schemeClr val="tx2"/>
                </a:solidFill>
              </a:rPr>
            </a:br>
            <a:br>
              <a:rPr lang="en-US" dirty="0">
                <a:solidFill>
                  <a:schemeClr val="tx2"/>
                </a:solidFill>
              </a:rPr>
            </a:br>
            <a:br>
              <a:rPr lang="en-US" dirty="0">
                <a:solidFill>
                  <a:schemeClr val="tx2"/>
                </a:solidFill>
              </a:rPr>
            </a:br>
            <a:br>
              <a:rPr lang="en-US" dirty="0">
                <a:solidFill>
                  <a:schemeClr val="tx2"/>
                </a:solidFill>
              </a:rPr>
            </a:br>
            <a:br>
              <a:rPr lang="en-US" dirty="0">
                <a:solidFill>
                  <a:schemeClr val="tx2"/>
                </a:solidFill>
              </a:rPr>
            </a:br>
            <a:br>
              <a:rPr lang="en-US" dirty="0">
                <a:solidFill>
                  <a:schemeClr val="tx2"/>
                </a:solidFill>
              </a:rPr>
            </a:br>
            <a:br>
              <a:rPr lang="en-US" dirty="0">
                <a:solidFill>
                  <a:schemeClr val="tx2"/>
                </a:solidFill>
              </a:rPr>
            </a:br>
            <a:endParaRPr lang="en-US" dirty="0">
              <a:solidFill>
                <a:schemeClr val="tx2"/>
              </a:solidFill>
            </a:endParaRPr>
          </a:p>
        </p:txBody>
      </p:sp>
      <p:grpSp>
        <p:nvGrpSpPr>
          <p:cNvPr id="6" name="Group 5">
            <a:extLst>
              <a:ext uri="{FF2B5EF4-FFF2-40B4-BE49-F238E27FC236}">
                <a16:creationId xmlns:a16="http://schemas.microsoft.com/office/drawing/2014/main" id="{A2CAC58D-3CFA-4758-90F0-BADA798B2C3D}"/>
              </a:ext>
            </a:extLst>
          </p:cNvPr>
          <p:cNvGrpSpPr/>
          <p:nvPr/>
        </p:nvGrpSpPr>
        <p:grpSpPr>
          <a:xfrm>
            <a:off x="5162536" y="2502587"/>
            <a:ext cx="2026708" cy="2026706"/>
            <a:chOff x="4900250" y="2494449"/>
            <a:chExt cx="2798958" cy="2798956"/>
          </a:xfrm>
        </p:grpSpPr>
        <p:sp>
          <p:nvSpPr>
            <p:cNvPr id="9" name="Oval 8">
              <a:extLst>
                <a:ext uri="{FF2B5EF4-FFF2-40B4-BE49-F238E27FC236}">
                  <a16:creationId xmlns:a16="http://schemas.microsoft.com/office/drawing/2014/main" id="{0EA203D4-1B7C-4589-BE15-806517C1BD82}"/>
                </a:ext>
              </a:extLst>
            </p:cNvPr>
            <p:cNvSpPr/>
            <p:nvPr/>
          </p:nvSpPr>
          <p:spPr>
            <a:xfrm>
              <a:off x="4900250" y="2494449"/>
              <a:ext cx="2798958" cy="2798956"/>
            </a:xfrm>
            <a:prstGeom prst="ellipse">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defRPr/>
              </a:pPr>
              <a:endParaRPr lang="en-US" sz="1765">
                <a:solidFill>
                  <a:schemeClr val="tx1"/>
                </a:solidFill>
                <a:latin typeface="Segoe UI Semilight"/>
              </a:endParaRPr>
            </a:p>
          </p:txBody>
        </p:sp>
        <p:sp>
          <p:nvSpPr>
            <p:cNvPr id="52" name="Oval 51">
              <a:extLst>
                <a:ext uri="{FF2B5EF4-FFF2-40B4-BE49-F238E27FC236}">
                  <a16:creationId xmlns:a16="http://schemas.microsoft.com/office/drawing/2014/main" id="{1738E53F-4327-41C6-8BB5-49367597F07F}"/>
                </a:ext>
              </a:extLst>
            </p:cNvPr>
            <p:cNvSpPr/>
            <p:nvPr/>
          </p:nvSpPr>
          <p:spPr>
            <a:xfrm>
              <a:off x="5177578" y="2771777"/>
              <a:ext cx="2244302" cy="2244300"/>
            </a:xfrm>
            <a:prstGeom prst="ellipse">
              <a:avLst/>
            </a:prstGeom>
            <a:ln>
              <a:headEnd type="none"/>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defTabSz="914367">
                <a:defRPr/>
              </a:pPr>
              <a:endParaRPr lang="en-US" sz="1765">
                <a:solidFill>
                  <a:schemeClr val="tx1"/>
                </a:solidFill>
                <a:latin typeface="Segoe UI Semilight"/>
              </a:endParaRPr>
            </a:p>
          </p:txBody>
        </p:sp>
      </p:grpSp>
      <p:grpSp>
        <p:nvGrpSpPr>
          <p:cNvPr id="3" name="Group 2">
            <a:extLst>
              <a:ext uri="{FF2B5EF4-FFF2-40B4-BE49-F238E27FC236}">
                <a16:creationId xmlns:a16="http://schemas.microsoft.com/office/drawing/2014/main" id="{439C2E2A-73FF-4EFD-883D-5B262A673BE2}"/>
              </a:ext>
            </a:extLst>
          </p:cNvPr>
          <p:cNvGrpSpPr/>
          <p:nvPr/>
        </p:nvGrpSpPr>
        <p:grpSpPr>
          <a:xfrm>
            <a:off x="5652959" y="2999095"/>
            <a:ext cx="1045865" cy="1033691"/>
            <a:chOff x="5704282" y="3632660"/>
            <a:chExt cx="1066837" cy="1054419"/>
          </a:xfrm>
        </p:grpSpPr>
        <p:pic>
          <p:nvPicPr>
            <p:cNvPr id="47" name="Picture 46" descr="A close up of a logo&#10;&#10;Description generated with very high confidence">
              <a:extLst>
                <a:ext uri="{FF2B5EF4-FFF2-40B4-BE49-F238E27FC236}">
                  <a16:creationId xmlns:a16="http://schemas.microsoft.com/office/drawing/2014/main" id="{11AD1C94-2F11-4CDA-94A2-D0DA7CF46AA1}"/>
                </a:ext>
              </a:extLst>
            </p:cNvPr>
            <p:cNvPicPr>
              <a:picLocks noChangeAspect="1"/>
            </p:cNvPicPr>
            <p:nvPr/>
          </p:nvPicPr>
          <p:blipFill>
            <a:blip r:embed="rId3"/>
            <a:stretch>
              <a:fillRect/>
            </a:stretch>
          </p:blipFill>
          <p:spPr>
            <a:xfrm>
              <a:off x="5707047" y="3632660"/>
              <a:ext cx="1054419" cy="1054419"/>
            </a:xfrm>
            <a:prstGeom prst="rect">
              <a:avLst/>
            </a:prstGeom>
          </p:spPr>
        </p:pic>
        <p:sp>
          <p:nvSpPr>
            <p:cNvPr id="48" name="TextBox 47">
              <a:extLst>
                <a:ext uri="{FF2B5EF4-FFF2-40B4-BE49-F238E27FC236}">
                  <a16:creationId xmlns:a16="http://schemas.microsoft.com/office/drawing/2014/main" id="{92D84FF0-6DE5-4523-8D90-76A58972D07D}"/>
                </a:ext>
              </a:extLst>
            </p:cNvPr>
            <p:cNvSpPr txBox="1"/>
            <p:nvPr/>
          </p:nvSpPr>
          <p:spPr>
            <a:xfrm>
              <a:off x="5704282" y="3887929"/>
              <a:ext cx="1066837" cy="5724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a:solidFill>
                    <a:srgbClr val="FFFFFF"/>
                  </a:solidFill>
                  <a:latin typeface="Segoe UI Semilight"/>
                </a:rPr>
                <a:t>VSTS</a:t>
              </a:r>
            </a:p>
          </p:txBody>
        </p:sp>
      </p:grpSp>
      <p:grpSp>
        <p:nvGrpSpPr>
          <p:cNvPr id="28" name="Group 27">
            <a:extLst>
              <a:ext uri="{FF2B5EF4-FFF2-40B4-BE49-F238E27FC236}">
                <a16:creationId xmlns:a16="http://schemas.microsoft.com/office/drawing/2014/main" id="{84C9A1BA-F244-4D1B-B43F-3EFD55FB272A}"/>
              </a:ext>
            </a:extLst>
          </p:cNvPr>
          <p:cNvGrpSpPr/>
          <p:nvPr/>
        </p:nvGrpSpPr>
        <p:grpSpPr>
          <a:xfrm>
            <a:off x="4891100" y="4002707"/>
            <a:ext cx="2812037" cy="2703859"/>
            <a:chOff x="4989176" y="4082473"/>
            <a:chExt cx="2868424" cy="2758077"/>
          </a:xfrm>
        </p:grpSpPr>
        <p:sp>
          <p:nvSpPr>
            <p:cNvPr id="15" name="TextBox 14">
              <a:extLst>
                <a:ext uri="{FF2B5EF4-FFF2-40B4-BE49-F238E27FC236}">
                  <a16:creationId xmlns:a16="http://schemas.microsoft.com/office/drawing/2014/main" id="{FD260DE5-6405-4F2B-8AA2-9DB369CE8E64}"/>
                </a:ext>
              </a:extLst>
            </p:cNvPr>
            <p:cNvSpPr txBox="1"/>
            <p:nvPr/>
          </p:nvSpPr>
          <p:spPr>
            <a:xfrm>
              <a:off x="6855403" y="4619882"/>
              <a:ext cx="726481"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Write code</a:t>
              </a:r>
            </a:p>
          </p:txBody>
        </p:sp>
        <p:sp>
          <p:nvSpPr>
            <p:cNvPr id="86" name="TextBox 85">
              <a:extLst>
                <a:ext uri="{FF2B5EF4-FFF2-40B4-BE49-F238E27FC236}">
                  <a16:creationId xmlns:a16="http://schemas.microsoft.com/office/drawing/2014/main" id="{CAA71D66-0D9D-4A0B-BC88-189DC402790C}"/>
                </a:ext>
              </a:extLst>
            </p:cNvPr>
            <p:cNvSpPr txBox="1"/>
            <p:nvPr/>
          </p:nvSpPr>
          <p:spPr>
            <a:xfrm>
              <a:off x="6855403" y="5374512"/>
              <a:ext cx="936474"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Version control</a:t>
              </a:r>
            </a:p>
          </p:txBody>
        </p:sp>
        <p:sp>
          <p:nvSpPr>
            <p:cNvPr id="87" name="TextBox 86">
              <a:extLst>
                <a:ext uri="{FF2B5EF4-FFF2-40B4-BE49-F238E27FC236}">
                  <a16:creationId xmlns:a16="http://schemas.microsoft.com/office/drawing/2014/main" id="{E3FD9EF6-B6E4-42B2-8EA4-A0C1AA23B1C2}"/>
                </a:ext>
              </a:extLst>
            </p:cNvPr>
            <p:cNvSpPr txBox="1"/>
            <p:nvPr/>
          </p:nvSpPr>
          <p:spPr>
            <a:xfrm>
              <a:off x="6855403" y="6129140"/>
              <a:ext cx="1002197"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Build verification</a:t>
              </a:r>
            </a:p>
          </p:txBody>
        </p:sp>
        <p:sp>
          <p:nvSpPr>
            <p:cNvPr id="88" name="TextBox 87">
              <a:extLst>
                <a:ext uri="{FF2B5EF4-FFF2-40B4-BE49-F238E27FC236}">
                  <a16:creationId xmlns:a16="http://schemas.microsoft.com/office/drawing/2014/main" id="{B800788F-FD83-49CA-AC7E-242BC65E5D8C}"/>
                </a:ext>
              </a:extLst>
            </p:cNvPr>
            <p:cNvSpPr txBox="1"/>
            <p:nvPr/>
          </p:nvSpPr>
          <p:spPr>
            <a:xfrm>
              <a:off x="4989176" y="4997197"/>
              <a:ext cx="755335"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Unit testing</a:t>
              </a:r>
            </a:p>
          </p:txBody>
        </p:sp>
        <p:sp>
          <p:nvSpPr>
            <p:cNvPr id="89" name="TextBox 88">
              <a:extLst>
                <a:ext uri="{FF2B5EF4-FFF2-40B4-BE49-F238E27FC236}">
                  <a16:creationId xmlns:a16="http://schemas.microsoft.com/office/drawing/2014/main" id="{31D22F3D-DF25-4CA0-B3C3-839242C9816B}"/>
                </a:ext>
              </a:extLst>
            </p:cNvPr>
            <p:cNvSpPr txBox="1"/>
            <p:nvPr/>
          </p:nvSpPr>
          <p:spPr>
            <a:xfrm>
              <a:off x="5305371" y="5751826"/>
              <a:ext cx="429926"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Build</a:t>
              </a:r>
            </a:p>
          </p:txBody>
        </p:sp>
        <p:grpSp>
          <p:nvGrpSpPr>
            <p:cNvPr id="24" name="Group 23">
              <a:extLst>
                <a:ext uri="{FF2B5EF4-FFF2-40B4-BE49-F238E27FC236}">
                  <a16:creationId xmlns:a16="http://schemas.microsoft.com/office/drawing/2014/main" id="{E0D84AF5-E043-4E79-B4F5-DDC536D939A2}"/>
                </a:ext>
              </a:extLst>
            </p:cNvPr>
            <p:cNvGrpSpPr/>
            <p:nvPr/>
          </p:nvGrpSpPr>
          <p:grpSpPr>
            <a:xfrm>
              <a:off x="5731488" y="4082473"/>
              <a:ext cx="1164101" cy="2758077"/>
              <a:chOff x="5731488" y="4082473"/>
              <a:chExt cx="1164101" cy="2758077"/>
            </a:xfrm>
          </p:grpSpPr>
          <p:cxnSp>
            <p:nvCxnSpPr>
              <p:cNvPr id="8" name="Straight Connector 7">
                <a:extLst>
                  <a:ext uri="{FF2B5EF4-FFF2-40B4-BE49-F238E27FC236}">
                    <a16:creationId xmlns:a16="http://schemas.microsoft.com/office/drawing/2014/main" id="{2287CE2E-2523-466C-AE6A-390E69D0BA11}"/>
                  </a:ext>
                </a:extLst>
              </p:cNvPr>
              <p:cNvCxnSpPr>
                <a:cxnSpLocks/>
              </p:cNvCxnSpPr>
              <p:nvPr/>
            </p:nvCxnSpPr>
            <p:spPr>
              <a:xfrm>
                <a:off x="6304576" y="4082473"/>
                <a:ext cx="0" cy="2432627"/>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12" name="Oval 11">
                <a:extLst>
                  <a:ext uri="{FF2B5EF4-FFF2-40B4-BE49-F238E27FC236}">
                    <a16:creationId xmlns:a16="http://schemas.microsoft.com/office/drawing/2014/main" id="{644C0064-788A-4D8D-AB76-FCD252F80D61}"/>
                  </a:ext>
                </a:extLst>
              </p:cNvPr>
              <p:cNvSpPr/>
              <p:nvPr/>
            </p:nvSpPr>
            <p:spPr bwMode="auto">
              <a:xfrm>
                <a:off x="6198213" y="6186870"/>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3901BF00-65E1-40F7-96EE-F8C91881C095}"/>
                  </a:ext>
                </a:extLst>
              </p:cNvPr>
              <p:cNvSpPr/>
              <p:nvPr/>
            </p:nvSpPr>
            <p:spPr bwMode="auto">
              <a:xfrm>
                <a:off x="6198213" y="5811172"/>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FC41DAF8-76C1-4433-80E4-44C1466A00C2}"/>
                  </a:ext>
                </a:extLst>
              </p:cNvPr>
              <p:cNvSpPr/>
              <p:nvPr/>
            </p:nvSpPr>
            <p:spPr bwMode="auto">
              <a:xfrm>
                <a:off x="6198213" y="5435474"/>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1B6A1D-7E51-4687-BF2C-063D063D853F}"/>
                  </a:ext>
                </a:extLst>
              </p:cNvPr>
              <p:cNvSpPr/>
              <p:nvPr/>
            </p:nvSpPr>
            <p:spPr bwMode="auto">
              <a:xfrm>
                <a:off x="6198213" y="5059776"/>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7A09485A-5636-481B-985F-9E62914C45C6}"/>
                  </a:ext>
                </a:extLst>
              </p:cNvPr>
              <p:cNvSpPr/>
              <p:nvPr/>
            </p:nvSpPr>
            <p:spPr bwMode="auto">
              <a:xfrm>
                <a:off x="6198213" y="4684078"/>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37B59D97-4F6C-48A0-AA96-5B1C9583B7DB}"/>
                  </a:ext>
                </a:extLst>
              </p:cNvPr>
              <p:cNvCxnSpPr>
                <a:stCxn id="12" idx="6"/>
              </p:cNvCxnSpPr>
              <p:nvPr/>
            </p:nvCxnSpPr>
            <p:spPr>
              <a:xfrm>
                <a:off x="6410939" y="6293233"/>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CE4A56EA-46EA-4572-B1A6-E3AAB45D79A8}"/>
                  </a:ext>
                </a:extLst>
              </p:cNvPr>
              <p:cNvCxnSpPr/>
              <p:nvPr/>
            </p:nvCxnSpPr>
            <p:spPr>
              <a:xfrm>
                <a:off x="6410939" y="5551631"/>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34DC49B6-775E-4CFA-A803-0E0DA71A4B9F}"/>
                  </a:ext>
                </a:extLst>
              </p:cNvPr>
              <p:cNvCxnSpPr/>
              <p:nvPr/>
            </p:nvCxnSpPr>
            <p:spPr>
              <a:xfrm>
                <a:off x="6410939" y="4790441"/>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A14D0FA8-0B46-41BA-8BC4-36DD4BA8DC97}"/>
                  </a:ext>
                </a:extLst>
              </p:cNvPr>
              <p:cNvCxnSpPr>
                <a:cxnSpLocks/>
              </p:cNvCxnSpPr>
              <p:nvPr/>
            </p:nvCxnSpPr>
            <p:spPr>
              <a:xfrm flipH="1">
                <a:off x="5829914" y="5171036"/>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Straight Connector 83">
                <a:extLst>
                  <a:ext uri="{FF2B5EF4-FFF2-40B4-BE49-F238E27FC236}">
                    <a16:creationId xmlns:a16="http://schemas.microsoft.com/office/drawing/2014/main" id="{B8D22A7F-C394-4F90-A97E-A4208F5B2AC7}"/>
                  </a:ext>
                </a:extLst>
              </p:cNvPr>
              <p:cNvCxnSpPr>
                <a:cxnSpLocks/>
              </p:cNvCxnSpPr>
              <p:nvPr/>
            </p:nvCxnSpPr>
            <p:spPr>
              <a:xfrm flipH="1">
                <a:off x="5829914" y="593222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TextBox 89">
                <a:extLst>
                  <a:ext uri="{FF2B5EF4-FFF2-40B4-BE49-F238E27FC236}">
                    <a16:creationId xmlns:a16="http://schemas.microsoft.com/office/drawing/2014/main" id="{0D9AEEAF-C7B3-4540-B28A-2C5252900161}"/>
                  </a:ext>
                </a:extLst>
              </p:cNvPr>
              <p:cNvSpPr txBox="1"/>
              <p:nvPr/>
            </p:nvSpPr>
            <p:spPr>
              <a:xfrm>
                <a:off x="5731488" y="6510460"/>
                <a:ext cx="1164101"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Develop and test</a:t>
                </a:r>
              </a:p>
            </p:txBody>
          </p:sp>
        </p:grpSp>
      </p:grpSp>
      <p:grpSp>
        <p:nvGrpSpPr>
          <p:cNvPr id="29" name="Group 28">
            <a:extLst>
              <a:ext uri="{FF2B5EF4-FFF2-40B4-BE49-F238E27FC236}">
                <a16:creationId xmlns:a16="http://schemas.microsoft.com/office/drawing/2014/main" id="{43C19F32-F253-4FC9-9104-A1E9C1EB48C8}"/>
              </a:ext>
            </a:extLst>
          </p:cNvPr>
          <p:cNvGrpSpPr/>
          <p:nvPr/>
        </p:nvGrpSpPr>
        <p:grpSpPr>
          <a:xfrm>
            <a:off x="6872591" y="2775057"/>
            <a:ext cx="5156761" cy="1940694"/>
            <a:chOff x="7010400" y="2830206"/>
            <a:chExt cx="5260165" cy="1979609"/>
          </a:xfrm>
        </p:grpSpPr>
        <p:sp>
          <p:nvSpPr>
            <p:cNvPr id="103" name="TextBox 102">
              <a:extLst>
                <a:ext uri="{FF2B5EF4-FFF2-40B4-BE49-F238E27FC236}">
                  <a16:creationId xmlns:a16="http://schemas.microsoft.com/office/drawing/2014/main" id="{DED58810-68F5-4BA0-9FBD-D8D3F13CC139}"/>
                </a:ext>
              </a:extLst>
            </p:cNvPr>
            <p:cNvSpPr txBox="1"/>
            <p:nvPr/>
          </p:nvSpPr>
          <p:spPr>
            <a:xfrm>
              <a:off x="7313493" y="2830206"/>
              <a:ext cx="1078764" cy="558614"/>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lIns="89642" tIns="89642" rIns="89642" bIns="89642" rtlCol="0">
              <a:spAutoFit/>
            </a:bodyPr>
            <a:lstStyle/>
            <a:p>
              <a:pPr algn="ctr">
                <a:lnSpc>
                  <a:spcPct val="90000"/>
                </a:lnSpc>
                <a:spcAft>
                  <a:spcPts val="588"/>
                </a:spcAft>
              </a:pPr>
              <a:r>
                <a:rPr lang="en-US" sz="882">
                  <a:solidFill>
                    <a:schemeClr val="bg1"/>
                  </a:solidFill>
                </a:rPr>
                <a:t>Automated functional testing environment</a:t>
              </a:r>
            </a:p>
          </p:txBody>
        </p:sp>
        <p:sp>
          <p:nvSpPr>
            <p:cNvPr id="106" name="TextBox 105">
              <a:extLst>
                <a:ext uri="{FF2B5EF4-FFF2-40B4-BE49-F238E27FC236}">
                  <a16:creationId xmlns:a16="http://schemas.microsoft.com/office/drawing/2014/main" id="{DD1C57DA-33BB-44E9-B1A2-9E26E74E6BD6}"/>
                </a:ext>
              </a:extLst>
            </p:cNvPr>
            <p:cNvSpPr txBox="1"/>
            <p:nvPr/>
          </p:nvSpPr>
          <p:spPr>
            <a:xfrm>
              <a:off x="8323165" y="4375850"/>
              <a:ext cx="1127232" cy="4339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Integration testing </a:t>
              </a:r>
              <a:br>
                <a:rPr lang="en-US" sz="882">
                  <a:solidFill>
                    <a:schemeClr val="bg1"/>
                  </a:solidFill>
                </a:rPr>
              </a:br>
              <a:r>
                <a:rPr lang="en-US" sz="882">
                  <a:solidFill>
                    <a:schemeClr val="bg1"/>
                  </a:solidFill>
                </a:rPr>
                <a:t>environment</a:t>
              </a:r>
            </a:p>
          </p:txBody>
        </p:sp>
        <p:sp>
          <p:nvSpPr>
            <p:cNvPr id="107" name="TextBox 106">
              <a:extLst>
                <a:ext uri="{FF2B5EF4-FFF2-40B4-BE49-F238E27FC236}">
                  <a16:creationId xmlns:a16="http://schemas.microsoft.com/office/drawing/2014/main" id="{E2ACFD7F-ECF7-4292-A122-545522023958}"/>
                </a:ext>
              </a:extLst>
            </p:cNvPr>
            <p:cNvSpPr txBox="1"/>
            <p:nvPr/>
          </p:nvSpPr>
          <p:spPr>
            <a:xfrm>
              <a:off x="9413320" y="2966973"/>
              <a:ext cx="970137" cy="4339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Pre-production </a:t>
              </a:r>
              <a:br>
                <a:rPr lang="en-US" sz="882">
                  <a:solidFill>
                    <a:schemeClr val="bg1"/>
                  </a:solidFill>
                </a:rPr>
              </a:br>
              <a:r>
                <a:rPr lang="en-US" sz="882">
                  <a:solidFill>
                    <a:schemeClr val="bg1"/>
                  </a:solidFill>
                </a:rPr>
                <a:t>environment</a:t>
              </a:r>
            </a:p>
          </p:txBody>
        </p:sp>
        <p:sp>
          <p:nvSpPr>
            <p:cNvPr id="113" name="TextBox 112">
              <a:extLst>
                <a:ext uri="{FF2B5EF4-FFF2-40B4-BE49-F238E27FC236}">
                  <a16:creationId xmlns:a16="http://schemas.microsoft.com/office/drawing/2014/main" id="{917BD941-BD73-4C6C-81E6-FE143D2259E4}"/>
                </a:ext>
              </a:extLst>
            </p:cNvPr>
            <p:cNvSpPr txBox="1"/>
            <p:nvPr/>
          </p:nvSpPr>
          <p:spPr>
            <a:xfrm>
              <a:off x="10521431" y="4375850"/>
              <a:ext cx="814647" cy="43396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Staging </a:t>
              </a:r>
              <a:br>
                <a:rPr lang="en-US" sz="882">
                  <a:solidFill>
                    <a:schemeClr val="bg1"/>
                  </a:solidFill>
                </a:rPr>
              </a:br>
              <a:r>
                <a:rPr lang="en-US" sz="882">
                  <a:solidFill>
                    <a:schemeClr val="bg1"/>
                  </a:solidFill>
                </a:rPr>
                <a:t>environment</a:t>
              </a:r>
            </a:p>
          </p:txBody>
        </p:sp>
        <p:grpSp>
          <p:nvGrpSpPr>
            <p:cNvPr id="25" name="Group 24">
              <a:extLst>
                <a:ext uri="{FF2B5EF4-FFF2-40B4-BE49-F238E27FC236}">
                  <a16:creationId xmlns:a16="http://schemas.microsoft.com/office/drawing/2014/main" id="{A446A4BB-0AEC-49AC-9208-06862FA1D167}"/>
                </a:ext>
              </a:extLst>
            </p:cNvPr>
            <p:cNvGrpSpPr/>
            <p:nvPr/>
          </p:nvGrpSpPr>
          <p:grpSpPr>
            <a:xfrm>
              <a:off x="7010400" y="3418871"/>
              <a:ext cx="5260165" cy="928052"/>
              <a:chOff x="7010400" y="3418871"/>
              <a:chExt cx="5260165" cy="928052"/>
            </a:xfrm>
          </p:grpSpPr>
          <p:cxnSp>
            <p:nvCxnSpPr>
              <p:cNvPr id="92" name="Straight Connector 91">
                <a:extLst>
                  <a:ext uri="{FF2B5EF4-FFF2-40B4-BE49-F238E27FC236}">
                    <a16:creationId xmlns:a16="http://schemas.microsoft.com/office/drawing/2014/main" id="{14A99B70-14FD-4280-BB69-BEED50D573C3}"/>
                  </a:ext>
                </a:extLst>
              </p:cNvPr>
              <p:cNvCxnSpPr>
                <a:cxnSpLocks/>
              </p:cNvCxnSpPr>
              <p:nvPr/>
            </p:nvCxnSpPr>
            <p:spPr>
              <a:xfrm>
                <a:off x="7010400" y="3876388"/>
                <a:ext cx="4655130" cy="0"/>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96" name="Oval 95">
                <a:extLst>
                  <a:ext uri="{FF2B5EF4-FFF2-40B4-BE49-F238E27FC236}">
                    <a16:creationId xmlns:a16="http://schemas.microsoft.com/office/drawing/2014/main" id="{CED8070C-19B0-4AD2-9CE0-55E2F3942E4A}"/>
                  </a:ext>
                </a:extLst>
              </p:cNvPr>
              <p:cNvSpPr/>
              <p:nvPr/>
            </p:nvSpPr>
            <p:spPr bwMode="auto">
              <a:xfrm>
                <a:off x="8771805"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91E0CDC1-AB32-4E2E-85D8-274B86E936D7}"/>
                  </a:ext>
                </a:extLst>
              </p:cNvPr>
              <p:cNvSpPr/>
              <p:nvPr/>
            </p:nvSpPr>
            <p:spPr bwMode="auto">
              <a:xfrm>
                <a:off x="7746512"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FFE4C4CC-5697-487C-B7CF-8A51A8FF1793}"/>
                  </a:ext>
                </a:extLst>
              </p:cNvPr>
              <p:cNvCxnSpPr>
                <a:cxnSpLocks/>
              </p:cNvCxnSpPr>
              <p:nvPr/>
            </p:nvCxnSpPr>
            <p:spPr>
              <a:xfrm rot="16200000">
                <a:off x="7670789"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3BC8325E-28B3-49D1-AE34-055159C11459}"/>
                  </a:ext>
                </a:extLst>
              </p:cNvPr>
              <p:cNvCxnSpPr>
                <a:cxnSpLocks/>
              </p:cNvCxnSpPr>
              <p:nvPr/>
            </p:nvCxnSpPr>
            <p:spPr>
              <a:xfrm rot="16200000" flipH="1">
                <a:off x="8692388"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8" name="TextBox 107">
                <a:extLst>
                  <a:ext uri="{FF2B5EF4-FFF2-40B4-BE49-F238E27FC236}">
                    <a16:creationId xmlns:a16="http://schemas.microsoft.com/office/drawing/2014/main" id="{333720F2-2E08-4B22-881D-CBCEEA32D85B}"/>
                  </a:ext>
                </a:extLst>
              </p:cNvPr>
              <p:cNvSpPr txBox="1"/>
              <p:nvPr/>
            </p:nvSpPr>
            <p:spPr>
              <a:xfrm>
                <a:off x="11649882" y="3721369"/>
                <a:ext cx="620683"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Release</a:t>
                </a:r>
              </a:p>
            </p:txBody>
          </p:sp>
          <p:sp>
            <p:nvSpPr>
              <p:cNvPr id="110" name="Oval 109">
                <a:extLst>
                  <a:ext uri="{FF2B5EF4-FFF2-40B4-BE49-F238E27FC236}">
                    <a16:creationId xmlns:a16="http://schemas.microsoft.com/office/drawing/2014/main" id="{4D62F308-455D-4C61-B0BD-A12E28190F1B}"/>
                  </a:ext>
                </a:extLst>
              </p:cNvPr>
              <p:cNvSpPr/>
              <p:nvPr/>
            </p:nvSpPr>
            <p:spPr bwMode="auto">
              <a:xfrm>
                <a:off x="9797098"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2EC61D60-6EC6-44A9-B0D8-8065195BC508}"/>
                  </a:ext>
                </a:extLst>
              </p:cNvPr>
              <p:cNvSpPr/>
              <p:nvPr/>
            </p:nvSpPr>
            <p:spPr bwMode="auto">
              <a:xfrm>
                <a:off x="10822391"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2EBE47A1-B1C2-498F-95EF-6D96CAFA04B8}"/>
                  </a:ext>
                </a:extLst>
              </p:cNvPr>
              <p:cNvCxnSpPr>
                <a:cxnSpLocks/>
              </p:cNvCxnSpPr>
              <p:nvPr/>
            </p:nvCxnSpPr>
            <p:spPr>
              <a:xfrm rot="16200000" flipH="1">
                <a:off x="10746668"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A52E23DF-BE4B-47B4-AB8A-2E64DF7A1199}"/>
                  </a:ext>
                </a:extLst>
              </p:cNvPr>
              <p:cNvCxnSpPr>
                <a:cxnSpLocks/>
              </p:cNvCxnSpPr>
              <p:nvPr/>
            </p:nvCxnSpPr>
            <p:spPr>
              <a:xfrm rot="16200000">
                <a:off x="9720614"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7" name="Group 26">
            <a:extLst>
              <a:ext uri="{FF2B5EF4-FFF2-40B4-BE49-F238E27FC236}">
                <a16:creationId xmlns:a16="http://schemas.microsoft.com/office/drawing/2014/main" id="{F4FB0286-7B38-46B7-85FA-A4205D4AA736}"/>
              </a:ext>
            </a:extLst>
          </p:cNvPr>
          <p:cNvGrpSpPr/>
          <p:nvPr/>
        </p:nvGrpSpPr>
        <p:grpSpPr>
          <a:xfrm>
            <a:off x="377484" y="2985033"/>
            <a:ext cx="5071668" cy="1608518"/>
            <a:chOff x="385053" y="3044393"/>
            <a:chExt cx="5173365" cy="1640772"/>
          </a:xfrm>
        </p:grpSpPr>
        <p:grpSp>
          <p:nvGrpSpPr>
            <p:cNvPr id="23" name="Group 22">
              <a:extLst>
                <a:ext uri="{FF2B5EF4-FFF2-40B4-BE49-F238E27FC236}">
                  <a16:creationId xmlns:a16="http://schemas.microsoft.com/office/drawing/2014/main" id="{CBC073EE-5113-40EC-93BF-72D36286AC53}"/>
                </a:ext>
              </a:extLst>
            </p:cNvPr>
            <p:cNvGrpSpPr/>
            <p:nvPr/>
          </p:nvGrpSpPr>
          <p:grpSpPr>
            <a:xfrm>
              <a:off x="385053" y="3418871"/>
              <a:ext cx="5173365" cy="928052"/>
              <a:chOff x="385053" y="3418871"/>
              <a:chExt cx="5173365" cy="928052"/>
            </a:xfrm>
          </p:grpSpPr>
          <p:cxnSp>
            <p:nvCxnSpPr>
              <p:cNvPr id="115" name="Straight Connector 114">
                <a:extLst>
                  <a:ext uri="{FF2B5EF4-FFF2-40B4-BE49-F238E27FC236}">
                    <a16:creationId xmlns:a16="http://schemas.microsoft.com/office/drawing/2014/main" id="{6E4354A1-44A8-4357-AA9C-6F2143757E26}"/>
                  </a:ext>
                </a:extLst>
              </p:cNvPr>
              <p:cNvCxnSpPr>
                <a:cxnSpLocks/>
              </p:cNvCxnSpPr>
              <p:nvPr/>
            </p:nvCxnSpPr>
            <p:spPr>
              <a:xfrm>
                <a:off x="903288" y="3876388"/>
                <a:ext cx="4655130" cy="0"/>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116" name="TextBox 115">
                <a:extLst>
                  <a:ext uri="{FF2B5EF4-FFF2-40B4-BE49-F238E27FC236}">
                    <a16:creationId xmlns:a16="http://schemas.microsoft.com/office/drawing/2014/main" id="{A238BA6D-CEAA-42B3-B00C-1EFE0B138412}"/>
                  </a:ext>
                </a:extLst>
              </p:cNvPr>
              <p:cNvSpPr txBox="1"/>
              <p:nvPr/>
            </p:nvSpPr>
            <p:spPr>
              <a:xfrm>
                <a:off x="385053" y="3721369"/>
                <a:ext cx="1000595"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Plan and track</a:t>
                </a:r>
              </a:p>
            </p:txBody>
          </p:sp>
          <p:sp>
            <p:nvSpPr>
              <p:cNvPr id="118" name="Oval 117">
                <a:extLst>
                  <a:ext uri="{FF2B5EF4-FFF2-40B4-BE49-F238E27FC236}">
                    <a16:creationId xmlns:a16="http://schemas.microsoft.com/office/drawing/2014/main" id="{61CAC388-309F-4C51-B565-56ABD222F15E}"/>
                  </a:ext>
                </a:extLst>
              </p:cNvPr>
              <p:cNvSpPr/>
              <p:nvPr/>
            </p:nvSpPr>
            <p:spPr bwMode="auto">
              <a:xfrm>
                <a:off x="2813417"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19" name="Oval 118">
                <a:extLst>
                  <a:ext uri="{FF2B5EF4-FFF2-40B4-BE49-F238E27FC236}">
                    <a16:creationId xmlns:a16="http://schemas.microsoft.com/office/drawing/2014/main" id="{5A7DAF9D-A21D-4FDF-AABD-FA991BF831CA}"/>
                  </a:ext>
                </a:extLst>
              </p:cNvPr>
              <p:cNvSpPr/>
              <p:nvPr/>
            </p:nvSpPr>
            <p:spPr bwMode="auto">
              <a:xfrm>
                <a:off x="1798559"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DE60E82F-FE45-4172-A257-F0A547643C0C}"/>
                  </a:ext>
                </a:extLst>
              </p:cNvPr>
              <p:cNvCxnSpPr>
                <a:cxnSpLocks/>
              </p:cNvCxnSpPr>
              <p:nvPr/>
            </p:nvCxnSpPr>
            <p:spPr>
              <a:xfrm rot="16200000">
                <a:off x="1722836"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E7639490-741E-447F-9052-E6CBA3C7D450}"/>
                  </a:ext>
                </a:extLst>
              </p:cNvPr>
              <p:cNvCxnSpPr>
                <a:cxnSpLocks/>
              </p:cNvCxnSpPr>
              <p:nvPr/>
            </p:nvCxnSpPr>
            <p:spPr>
              <a:xfrm rot="16200000" flipH="1">
                <a:off x="2737694"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2" name="Oval 121">
                <a:extLst>
                  <a:ext uri="{FF2B5EF4-FFF2-40B4-BE49-F238E27FC236}">
                    <a16:creationId xmlns:a16="http://schemas.microsoft.com/office/drawing/2014/main" id="{920586B4-180E-428C-BC9E-E6F0B944B85B}"/>
                  </a:ext>
                </a:extLst>
              </p:cNvPr>
              <p:cNvSpPr/>
              <p:nvPr/>
            </p:nvSpPr>
            <p:spPr bwMode="auto">
              <a:xfrm>
                <a:off x="3825023"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23" name="Oval 122">
                <a:extLst>
                  <a:ext uri="{FF2B5EF4-FFF2-40B4-BE49-F238E27FC236}">
                    <a16:creationId xmlns:a16="http://schemas.microsoft.com/office/drawing/2014/main" id="{60A821A5-ABC7-40BF-AB83-27391254F31E}"/>
                  </a:ext>
                </a:extLst>
              </p:cNvPr>
              <p:cNvSpPr/>
              <p:nvPr/>
            </p:nvSpPr>
            <p:spPr bwMode="auto">
              <a:xfrm>
                <a:off x="4707959" y="3770025"/>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24" name="Straight Connector 123">
                <a:extLst>
                  <a:ext uri="{FF2B5EF4-FFF2-40B4-BE49-F238E27FC236}">
                    <a16:creationId xmlns:a16="http://schemas.microsoft.com/office/drawing/2014/main" id="{55F47BB9-EADC-4A33-8092-B7068127E4F8}"/>
                  </a:ext>
                </a:extLst>
              </p:cNvPr>
              <p:cNvCxnSpPr>
                <a:cxnSpLocks/>
              </p:cNvCxnSpPr>
              <p:nvPr/>
            </p:nvCxnSpPr>
            <p:spPr>
              <a:xfrm rot="16200000" flipH="1">
                <a:off x="4632236" y="416483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4EB69FAB-BCD1-4C59-9C9F-DDA651358873}"/>
                  </a:ext>
                </a:extLst>
              </p:cNvPr>
              <p:cNvCxnSpPr>
                <a:cxnSpLocks/>
              </p:cNvCxnSpPr>
              <p:nvPr/>
            </p:nvCxnSpPr>
            <p:spPr>
              <a:xfrm rot="16200000">
                <a:off x="3749300" y="3600957"/>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6" name="TextBox 125">
              <a:extLst>
                <a:ext uri="{FF2B5EF4-FFF2-40B4-BE49-F238E27FC236}">
                  <a16:creationId xmlns:a16="http://schemas.microsoft.com/office/drawing/2014/main" id="{7E2465E1-6551-4CFF-9733-33A5B02D7F23}"/>
                </a:ext>
              </a:extLst>
            </p:cNvPr>
            <p:cNvSpPr txBox="1"/>
            <p:nvPr/>
          </p:nvSpPr>
          <p:spPr>
            <a:xfrm>
              <a:off x="1365540" y="3058736"/>
              <a:ext cx="1078764"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89642" tIns="89642" rIns="89642" bIns="89642" rtlCol="0">
              <a:spAutoFit/>
            </a:bodyPr>
            <a:lstStyle/>
            <a:p>
              <a:pPr algn="ctr">
                <a:lnSpc>
                  <a:spcPct val="90000"/>
                </a:lnSpc>
                <a:spcAft>
                  <a:spcPts val="588"/>
                </a:spcAft>
              </a:pPr>
              <a:r>
                <a:rPr lang="en-US" sz="882">
                  <a:solidFill>
                    <a:schemeClr val="bg1"/>
                  </a:solidFill>
                </a:rPr>
                <a:t>Track progress</a:t>
              </a:r>
            </a:p>
          </p:txBody>
        </p:sp>
        <p:sp>
          <p:nvSpPr>
            <p:cNvPr id="127" name="TextBox 126">
              <a:extLst>
                <a:ext uri="{FF2B5EF4-FFF2-40B4-BE49-F238E27FC236}">
                  <a16:creationId xmlns:a16="http://schemas.microsoft.com/office/drawing/2014/main" id="{F71B73DB-3821-499F-9B26-18C586268760}"/>
                </a:ext>
              </a:extLst>
            </p:cNvPr>
            <p:cNvSpPr txBox="1"/>
            <p:nvPr/>
          </p:nvSpPr>
          <p:spPr>
            <a:xfrm>
              <a:off x="2490015" y="4375850"/>
              <a:ext cx="859531"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89642" tIns="89642" rIns="89642" bIns="89642" rtlCol="0">
              <a:spAutoFit/>
            </a:bodyPr>
            <a:lstStyle/>
            <a:p>
              <a:pPr algn="ctr">
                <a:lnSpc>
                  <a:spcPct val="90000"/>
                </a:lnSpc>
                <a:spcAft>
                  <a:spcPts val="588"/>
                </a:spcAft>
              </a:pPr>
              <a:r>
                <a:rPr lang="en-US" sz="882">
                  <a:solidFill>
                    <a:schemeClr val="bg1"/>
                  </a:solidFill>
                </a:rPr>
                <a:t>Manage work</a:t>
              </a:r>
            </a:p>
          </p:txBody>
        </p:sp>
        <p:sp>
          <p:nvSpPr>
            <p:cNvPr id="128" name="TextBox 127">
              <a:extLst>
                <a:ext uri="{FF2B5EF4-FFF2-40B4-BE49-F238E27FC236}">
                  <a16:creationId xmlns:a16="http://schemas.microsoft.com/office/drawing/2014/main" id="{0AD055BD-A2AD-47E8-825D-2F7DECE04244}"/>
                </a:ext>
              </a:extLst>
            </p:cNvPr>
            <p:cNvSpPr txBox="1"/>
            <p:nvPr/>
          </p:nvSpPr>
          <p:spPr>
            <a:xfrm>
              <a:off x="3597801" y="3044393"/>
              <a:ext cx="667170"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89642" tIns="89642" rIns="89642" bIns="89642" rtlCol="0">
              <a:spAutoFit/>
            </a:bodyPr>
            <a:lstStyle/>
            <a:p>
              <a:pPr algn="ctr">
                <a:lnSpc>
                  <a:spcPct val="90000"/>
                </a:lnSpc>
                <a:spcAft>
                  <a:spcPts val="588"/>
                </a:spcAft>
              </a:pPr>
              <a:r>
                <a:rPr lang="en-US" sz="882">
                  <a:solidFill>
                    <a:schemeClr val="bg1"/>
                  </a:solidFill>
                </a:rPr>
                <a:t>Plan work</a:t>
              </a:r>
            </a:p>
          </p:txBody>
        </p:sp>
        <p:sp>
          <p:nvSpPr>
            <p:cNvPr id="129" name="TextBox 128">
              <a:extLst>
                <a:ext uri="{FF2B5EF4-FFF2-40B4-BE49-F238E27FC236}">
                  <a16:creationId xmlns:a16="http://schemas.microsoft.com/office/drawing/2014/main" id="{2F8A7CA9-EE1D-49B6-952B-95566E453D5D}"/>
                </a:ext>
              </a:extLst>
            </p:cNvPr>
            <p:cNvSpPr txBox="1"/>
            <p:nvPr/>
          </p:nvSpPr>
          <p:spPr>
            <a:xfrm>
              <a:off x="4402992" y="4375850"/>
              <a:ext cx="822661" cy="309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89642" tIns="89642" rIns="89642" bIns="89642" rtlCol="0">
              <a:spAutoFit/>
            </a:bodyPr>
            <a:lstStyle/>
            <a:p>
              <a:pPr algn="ctr">
                <a:lnSpc>
                  <a:spcPct val="90000"/>
                </a:lnSpc>
                <a:spcAft>
                  <a:spcPts val="588"/>
                </a:spcAft>
              </a:pPr>
              <a:r>
                <a:rPr lang="en-US" sz="882">
                  <a:solidFill>
                    <a:schemeClr val="bg1"/>
                  </a:solidFill>
                </a:rPr>
                <a:t>Project starts</a:t>
              </a:r>
            </a:p>
          </p:txBody>
        </p:sp>
      </p:grpSp>
      <p:grpSp>
        <p:nvGrpSpPr>
          <p:cNvPr id="30" name="Group 29">
            <a:extLst>
              <a:ext uri="{FF2B5EF4-FFF2-40B4-BE49-F238E27FC236}">
                <a16:creationId xmlns:a16="http://schemas.microsoft.com/office/drawing/2014/main" id="{3AB52CF3-0DB8-4815-9358-F77134E4DAD2}"/>
              </a:ext>
            </a:extLst>
          </p:cNvPr>
          <p:cNvGrpSpPr/>
          <p:nvPr/>
        </p:nvGrpSpPr>
        <p:grpSpPr>
          <a:xfrm>
            <a:off x="5049465" y="1116469"/>
            <a:ext cx="2311102" cy="1638657"/>
            <a:chOff x="5150717" y="1138360"/>
            <a:chExt cx="2357444" cy="1671515"/>
          </a:xfrm>
        </p:grpSpPr>
        <p:sp>
          <p:nvSpPr>
            <p:cNvPr id="135" name="TextBox 134">
              <a:extLst>
                <a:ext uri="{FF2B5EF4-FFF2-40B4-BE49-F238E27FC236}">
                  <a16:creationId xmlns:a16="http://schemas.microsoft.com/office/drawing/2014/main" id="{63BAF320-9359-4BF9-82AD-312213221391}"/>
                </a:ext>
              </a:extLst>
            </p:cNvPr>
            <p:cNvSpPr txBox="1"/>
            <p:nvPr/>
          </p:nvSpPr>
          <p:spPr>
            <a:xfrm>
              <a:off x="6853815" y="1616322"/>
              <a:ext cx="654346"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Feedback</a:t>
              </a:r>
            </a:p>
          </p:txBody>
        </p:sp>
        <p:grpSp>
          <p:nvGrpSpPr>
            <p:cNvPr id="26" name="Group 25">
              <a:extLst>
                <a:ext uri="{FF2B5EF4-FFF2-40B4-BE49-F238E27FC236}">
                  <a16:creationId xmlns:a16="http://schemas.microsoft.com/office/drawing/2014/main" id="{DCAF96FF-2CD4-413C-BCEC-0E31A990A8FA}"/>
                </a:ext>
              </a:extLst>
            </p:cNvPr>
            <p:cNvGrpSpPr/>
            <p:nvPr/>
          </p:nvGrpSpPr>
          <p:grpSpPr>
            <a:xfrm>
              <a:off x="5692068" y="1138360"/>
              <a:ext cx="1225015" cy="1671515"/>
              <a:chOff x="5692068" y="1138360"/>
              <a:chExt cx="1225015" cy="1671515"/>
            </a:xfrm>
          </p:grpSpPr>
          <p:cxnSp>
            <p:nvCxnSpPr>
              <p:cNvPr id="131" name="Straight Connector 130">
                <a:extLst>
                  <a:ext uri="{FF2B5EF4-FFF2-40B4-BE49-F238E27FC236}">
                    <a16:creationId xmlns:a16="http://schemas.microsoft.com/office/drawing/2014/main" id="{9212B21C-0DF7-470B-991B-CF63B6A1D92D}"/>
                  </a:ext>
                </a:extLst>
              </p:cNvPr>
              <p:cNvCxnSpPr>
                <a:cxnSpLocks/>
              </p:cNvCxnSpPr>
              <p:nvPr/>
            </p:nvCxnSpPr>
            <p:spPr>
              <a:xfrm>
                <a:off x="6304576" y="1234498"/>
                <a:ext cx="0" cy="1575377"/>
              </a:xfrm>
              <a:prstGeom prst="line">
                <a:avLst/>
              </a:prstGeom>
              <a:ln w="38100">
                <a:headEnd type="none"/>
                <a:tailEnd type="none"/>
              </a:ln>
            </p:spPr>
            <p:style>
              <a:lnRef idx="2">
                <a:schemeClr val="accent1"/>
              </a:lnRef>
              <a:fillRef idx="1">
                <a:schemeClr val="lt1"/>
              </a:fillRef>
              <a:effectRef idx="0">
                <a:schemeClr val="accent1"/>
              </a:effectRef>
              <a:fontRef idx="minor">
                <a:schemeClr val="dk1"/>
              </a:fontRef>
            </p:style>
          </p:cxnSp>
          <p:sp>
            <p:nvSpPr>
              <p:cNvPr id="132" name="TextBox 131">
                <a:extLst>
                  <a:ext uri="{FF2B5EF4-FFF2-40B4-BE49-F238E27FC236}">
                    <a16:creationId xmlns:a16="http://schemas.microsoft.com/office/drawing/2014/main" id="{C62FE9DF-5342-483B-8746-4920A5DB00AD}"/>
                  </a:ext>
                </a:extLst>
              </p:cNvPr>
              <p:cNvSpPr txBox="1"/>
              <p:nvPr/>
            </p:nvSpPr>
            <p:spPr>
              <a:xfrm>
                <a:off x="5692068" y="1138360"/>
                <a:ext cx="1225015" cy="330090"/>
              </a:xfrm>
              <a:prstGeom prst="rect">
                <a:avLst/>
              </a:prstGeom>
              <a:ln/>
            </p:spPr>
            <p:style>
              <a:lnRef idx="1">
                <a:schemeClr val="accent1"/>
              </a:lnRef>
              <a:fillRef idx="3">
                <a:schemeClr val="accent1"/>
              </a:fillRef>
              <a:effectRef idx="2">
                <a:schemeClr val="accent1"/>
              </a:effectRef>
              <a:fontRef idx="minor">
                <a:schemeClr val="lt1"/>
              </a:fontRef>
            </p:style>
            <p:txBody>
              <a:bodyPr wrap="none" lIns="89642" tIns="89642" rIns="89642" bIns="89642" rtlCol="0">
                <a:spAutoFit/>
              </a:bodyPr>
              <a:lstStyle/>
              <a:p>
                <a:pPr>
                  <a:lnSpc>
                    <a:spcPct val="90000"/>
                  </a:lnSpc>
                  <a:spcAft>
                    <a:spcPts val="588"/>
                  </a:spcAft>
                </a:pPr>
                <a:r>
                  <a:rPr lang="en-US" sz="1029">
                    <a:solidFill>
                      <a:schemeClr val="tx1"/>
                    </a:solidFill>
                  </a:rPr>
                  <a:t>Monitor and learn</a:t>
                </a:r>
              </a:p>
            </p:txBody>
          </p:sp>
          <p:sp>
            <p:nvSpPr>
              <p:cNvPr id="133" name="Oval 132">
                <a:extLst>
                  <a:ext uri="{FF2B5EF4-FFF2-40B4-BE49-F238E27FC236}">
                    <a16:creationId xmlns:a16="http://schemas.microsoft.com/office/drawing/2014/main" id="{0B6ABE5A-0DD2-4D02-BAB8-7893793F3F58}"/>
                  </a:ext>
                </a:extLst>
              </p:cNvPr>
              <p:cNvSpPr/>
              <p:nvPr/>
            </p:nvSpPr>
            <p:spPr bwMode="auto">
              <a:xfrm>
                <a:off x="6198213" y="1664653"/>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20275AD4-C817-4668-8F07-6CD3AFF6CCE2}"/>
                  </a:ext>
                </a:extLst>
              </p:cNvPr>
              <p:cNvCxnSpPr/>
              <p:nvPr/>
            </p:nvCxnSpPr>
            <p:spPr>
              <a:xfrm>
                <a:off x="6410939" y="1771016"/>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6" name="Oval 135">
                <a:extLst>
                  <a:ext uri="{FF2B5EF4-FFF2-40B4-BE49-F238E27FC236}">
                    <a16:creationId xmlns:a16="http://schemas.microsoft.com/office/drawing/2014/main" id="{43B5EC2A-4937-443E-889B-98201A17B2C1}"/>
                  </a:ext>
                </a:extLst>
              </p:cNvPr>
              <p:cNvSpPr/>
              <p:nvPr/>
            </p:nvSpPr>
            <p:spPr bwMode="auto">
              <a:xfrm>
                <a:off x="6198213" y="2126076"/>
                <a:ext cx="212726" cy="212726"/>
              </a:xfrm>
              <a:prstGeom prst="ellipse">
                <a:avLst/>
              </a:prstGeom>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137" name="Straight Connector 136">
                <a:extLst>
                  <a:ext uri="{FF2B5EF4-FFF2-40B4-BE49-F238E27FC236}">
                    <a16:creationId xmlns:a16="http://schemas.microsoft.com/office/drawing/2014/main" id="{604BE674-7523-47CF-BA0C-34413448F4B6}"/>
                  </a:ext>
                </a:extLst>
              </p:cNvPr>
              <p:cNvCxnSpPr>
                <a:cxnSpLocks/>
              </p:cNvCxnSpPr>
              <p:nvPr/>
            </p:nvCxnSpPr>
            <p:spPr>
              <a:xfrm flipH="1">
                <a:off x="5829914" y="2237336"/>
                <a:ext cx="364172" cy="0"/>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38" name="TextBox 137">
              <a:extLst>
                <a:ext uri="{FF2B5EF4-FFF2-40B4-BE49-F238E27FC236}">
                  <a16:creationId xmlns:a16="http://schemas.microsoft.com/office/drawing/2014/main" id="{4C8203F7-AFE0-4924-B863-B4618C875293}"/>
                </a:ext>
              </a:extLst>
            </p:cNvPr>
            <p:cNvSpPr txBox="1"/>
            <p:nvPr/>
          </p:nvSpPr>
          <p:spPr>
            <a:xfrm>
              <a:off x="5150717" y="2082678"/>
              <a:ext cx="580608" cy="309315"/>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89642" tIns="89642" rIns="89642" bIns="89642" rtlCol="0">
              <a:spAutoFit/>
            </a:bodyPr>
            <a:lstStyle/>
            <a:p>
              <a:pPr algn="ctr">
                <a:lnSpc>
                  <a:spcPct val="90000"/>
                </a:lnSpc>
                <a:spcAft>
                  <a:spcPts val="588"/>
                </a:spcAft>
              </a:pPr>
              <a:r>
                <a:rPr lang="en-US" sz="882">
                  <a:solidFill>
                    <a:schemeClr val="bg1"/>
                  </a:solidFill>
                </a:rPr>
                <a:t>Monitor</a:t>
              </a:r>
            </a:p>
          </p:txBody>
        </p:sp>
      </p:grpSp>
      <p:pic>
        <p:nvPicPr>
          <p:cNvPr id="139" name="Picture 138" descr="A close up of a sign&#10;&#10;Description generated with high confidence">
            <a:extLst>
              <a:ext uri="{FF2B5EF4-FFF2-40B4-BE49-F238E27FC236}">
                <a16:creationId xmlns:a16="http://schemas.microsoft.com/office/drawing/2014/main" id="{017F5797-3A40-4681-BE60-E40A92ADC71A}"/>
              </a:ext>
            </a:extLst>
          </p:cNvPr>
          <p:cNvPicPr>
            <a:picLocks noChangeAspect="1"/>
          </p:cNvPicPr>
          <p:nvPr/>
        </p:nvPicPr>
        <p:blipFill>
          <a:blip r:embed="rId4"/>
          <a:stretch>
            <a:fillRect/>
          </a:stretch>
        </p:blipFill>
        <p:spPr>
          <a:xfrm>
            <a:off x="3428377" y="2518286"/>
            <a:ext cx="805733" cy="402867"/>
          </a:xfrm>
          <a:prstGeom prst="rect">
            <a:avLst/>
          </a:prstGeom>
        </p:spPr>
      </p:pic>
      <p:pic>
        <p:nvPicPr>
          <p:cNvPr id="140" name="Picture 139">
            <a:extLst>
              <a:ext uri="{FF2B5EF4-FFF2-40B4-BE49-F238E27FC236}">
                <a16:creationId xmlns:a16="http://schemas.microsoft.com/office/drawing/2014/main" id="{70DBE9BE-3E5F-4E4E-AE91-452629E468A8}"/>
              </a:ext>
            </a:extLst>
          </p:cNvPr>
          <p:cNvPicPr>
            <a:picLocks noChangeAspect="1"/>
          </p:cNvPicPr>
          <p:nvPr/>
        </p:nvPicPr>
        <p:blipFill>
          <a:blip r:embed="rId5"/>
          <a:stretch>
            <a:fillRect/>
          </a:stretch>
        </p:blipFill>
        <p:spPr>
          <a:xfrm>
            <a:off x="1510735" y="2502587"/>
            <a:ext cx="713481" cy="440218"/>
          </a:xfrm>
          <a:prstGeom prst="rect">
            <a:avLst/>
          </a:prstGeom>
        </p:spPr>
      </p:pic>
      <p:pic>
        <p:nvPicPr>
          <p:cNvPr id="141" name="Picture 140">
            <a:extLst>
              <a:ext uri="{FF2B5EF4-FFF2-40B4-BE49-F238E27FC236}">
                <a16:creationId xmlns:a16="http://schemas.microsoft.com/office/drawing/2014/main" id="{11ADB061-2E16-412D-9BE2-2ABC8F9ABE71}"/>
              </a:ext>
            </a:extLst>
          </p:cNvPr>
          <p:cNvPicPr>
            <a:picLocks noChangeAspect="1"/>
          </p:cNvPicPr>
          <p:nvPr/>
        </p:nvPicPr>
        <p:blipFill>
          <a:blip r:embed="rId6"/>
          <a:stretch>
            <a:fillRect/>
          </a:stretch>
        </p:blipFill>
        <p:spPr>
          <a:xfrm>
            <a:off x="2609438" y="4634410"/>
            <a:ext cx="714436" cy="167446"/>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ED2C0CD9-0BD4-4D0A-8F9C-39A3EC89DF77}"/>
              </a:ext>
            </a:extLst>
          </p:cNvPr>
          <p:cNvPicPr>
            <a:picLocks noChangeAspect="1"/>
          </p:cNvPicPr>
          <p:nvPr/>
        </p:nvPicPr>
        <p:blipFill>
          <a:blip r:embed="rId7"/>
          <a:stretch>
            <a:fillRect/>
          </a:stretch>
        </p:blipFill>
        <p:spPr>
          <a:xfrm>
            <a:off x="3064342" y="4932414"/>
            <a:ext cx="315927" cy="315927"/>
          </a:xfrm>
          <a:prstGeom prst="rect">
            <a:avLst/>
          </a:prstGeom>
        </p:spPr>
      </p:pic>
      <p:pic>
        <p:nvPicPr>
          <p:cNvPr id="143" name="Picture 142">
            <a:extLst>
              <a:ext uri="{FF2B5EF4-FFF2-40B4-BE49-F238E27FC236}">
                <a16:creationId xmlns:a16="http://schemas.microsoft.com/office/drawing/2014/main" id="{72588D4F-1ADD-4D08-8A38-CC18EBBAAB5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500116" y="4936393"/>
            <a:ext cx="431940" cy="291559"/>
          </a:xfrm>
          <a:prstGeom prst="rect">
            <a:avLst/>
          </a:prstGeom>
        </p:spPr>
      </p:pic>
      <p:pic>
        <p:nvPicPr>
          <p:cNvPr id="149" name="Picture 148" descr="A close up of a sign&#10;&#10;Description generated with very high confidence">
            <a:extLst>
              <a:ext uri="{FF2B5EF4-FFF2-40B4-BE49-F238E27FC236}">
                <a16:creationId xmlns:a16="http://schemas.microsoft.com/office/drawing/2014/main" id="{76A69DE4-EA62-4351-A4DA-DD92F40C6628}"/>
              </a:ext>
            </a:extLst>
          </p:cNvPr>
          <p:cNvPicPr>
            <a:picLocks noChangeAspect="1"/>
          </p:cNvPicPr>
          <p:nvPr/>
        </p:nvPicPr>
        <p:blipFill>
          <a:blip r:embed="rId9"/>
          <a:stretch>
            <a:fillRect/>
          </a:stretch>
        </p:blipFill>
        <p:spPr>
          <a:xfrm>
            <a:off x="4351396" y="4586040"/>
            <a:ext cx="524029" cy="321230"/>
          </a:xfrm>
          <a:prstGeom prst="rect">
            <a:avLst/>
          </a:prstGeom>
        </p:spPr>
      </p:pic>
      <p:pic>
        <p:nvPicPr>
          <p:cNvPr id="150" name="Picture 149">
            <a:extLst>
              <a:ext uri="{FF2B5EF4-FFF2-40B4-BE49-F238E27FC236}">
                <a16:creationId xmlns:a16="http://schemas.microsoft.com/office/drawing/2014/main" id="{068D53DE-DD68-4A82-BFA8-0DD4266E5F21}"/>
              </a:ext>
            </a:extLst>
          </p:cNvPr>
          <p:cNvPicPr>
            <a:picLocks noChangeAspect="1"/>
          </p:cNvPicPr>
          <p:nvPr/>
        </p:nvPicPr>
        <p:blipFill>
          <a:blip r:embed="rId6"/>
          <a:stretch>
            <a:fillRect/>
          </a:stretch>
        </p:blipFill>
        <p:spPr>
          <a:xfrm>
            <a:off x="5028622" y="4650691"/>
            <a:ext cx="727636" cy="170539"/>
          </a:xfrm>
          <a:prstGeom prst="rect">
            <a:avLst/>
          </a:prstGeom>
        </p:spPr>
      </p:pic>
      <p:pic>
        <p:nvPicPr>
          <p:cNvPr id="151" name="Picture 150">
            <a:extLst>
              <a:ext uri="{FF2B5EF4-FFF2-40B4-BE49-F238E27FC236}">
                <a16:creationId xmlns:a16="http://schemas.microsoft.com/office/drawing/2014/main" id="{03DCAAE8-F485-4011-BEBF-90A93C01CEA3}"/>
              </a:ext>
            </a:extLst>
          </p:cNvPr>
          <p:cNvPicPr>
            <a:picLocks noChangeAspect="1"/>
          </p:cNvPicPr>
          <p:nvPr/>
        </p:nvPicPr>
        <p:blipFill>
          <a:blip r:embed="rId10"/>
          <a:stretch>
            <a:fillRect/>
          </a:stretch>
        </p:blipFill>
        <p:spPr>
          <a:xfrm>
            <a:off x="4694524" y="5305921"/>
            <a:ext cx="775988" cy="258016"/>
          </a:xfrm>
          <a:prstGeom prst="rect">
            <a:avLst/>
          </a:prstGeom>
        </p:spPr>
      </p:pic>
      <p:pic>
        <p:nvPicPr>
          <p:cNvPr id="152" name="Picture 151">
            <a:extLst>
              <a:ext uri="{FF2B5EF4-FFF2-40B4-BE49-F238E27FC236}">
                <a16:creationId xmlns:a16="http://schemas.microsoft.com/office/drawing/2014/main" id="{EFC3ABBB-9DD1-40DD-BB84-38D0A9782B15}"/>
              </a:ext>
            </a:extLst>
          </p:cNvPr>
          <p:cNvPicPr>
            <a:picLocks noChangeAspect="1"/>
          </p:cNvPicPr>
          <p:nvPr/>
        </p:nvPicPr>
        <p:blipFill>
          <a:blip r:embed="rId11"/>
          <a:stretch>
            <a:fillRect/>
          </a:stretch>
        </p:blipFill>
        <p:spPr>
          <a:xfrm>
            <a:off x="4465849" y="5902445"/>
            <a:ext cx="1092179" cy="262701"/>
          </a:xfrm>
          <a:prstGeom prst="rect">
            <a:avLst/>
          </a:prstGeom>
        </p:spPr>
      </p:pic>
      <p:pic>
        <p:nvPicPr>
          <p:cNvPr id="153" name="Picture 152" descr="A picture containing clipart&#10;&#10;Description generated with very high confidence">
            <a:extLst>
              <a:ext uri="{FF2B5EF4-FFF2-40B4-BE49-F238E27FC236}">
                <a16:creationId xmlns:a16="http://schemas.microsoft.com/office/drawing/2014/main" id="{8809FC23-223E-4C5F-A134-2B3614CBB2A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3263189" y="5895725"/>
            <a:ext cx="964902" cy="272352"/>
          </a:xfrm>
          <a:prstGeom prst="rect">
            <a:avLst/>
          </a:prstGeom>
        </p:spPr>
      </p:pic>
      <p:pic>
        <p:nvPicPr>
          <p:cNvPr id="154" name="Picture 153" descr="A drawing of a face&#10;&#10;Description generated with high confidence">
            <a:extLst>
              <a:ext uri="{FF2B5EF4-FFF2-40B4-BE49-F238E27FC236}">
                <a16:creationId xmlns:a16="http://schemas.microsoft.com/office/drawing/2014/main" id="{41F9E916-0E4B-469A-B1B9-CF2B6FC41F47}"/>
              </a:ext>
            </a:extLst>
          </p:cNvPr>
          <p:cNvPicPr>
            <a:picLocks noChangeAspect="1"/>
          </p:cNvPicPr>
          <p:nvPr/>
        </p:nvPicPr>
        <p:blipFill rotWithShape="1">
          <a:blip r:embed="rId13">
            <a:clrChange>
              <a:clrFrom>
                <a:srgbClr val="FFFEFD"/>
              </a:clrFrom>
              <a:clrTo>
                <a:srgbClr val="FFFEFD">
                  <a:alpha val="0"/>
                </a:srgbClr>
              </a:clrTo>
            </a:clrChange>
          </a:blip>
          <a:srcRect l="3355" t="12699" r="5707" b="7516"/>
          <a:stretch/>
        </p:blipFill>
        <p:spPr>
          <a:xfrm>
            <a:off x="3522726" y="4856121"/>
            <a:ext cx="534421" cy="331493"/>
          </a:xfrm>
          <a:prstGeom prst="rect">
            <a:avLst/>
          </a:prstGeom>
        </p:spPr>
      </p:pic>
      <p:grpSp>
        <p:nvGrpSpPr>
          <p:cNvPr id="21" name="Group 20">
            <a:extLst>
              <a:ext uri="{FF2B5EF4-FFF2-40B4-BE49-F238E27FC236}">
                <a16:creationId xmlns:a16="http://schemas.microsoft.com/office/drawing/2014/main" id="{7478780C-B967-4C01-9DBC-15C2BDCAA4FB}"/>
              </a:ext>
            </a:extLst>
          </p:cNvPr>
          <p:cNvGrpSpPr/>
          <p:nvPr/>
        </p:nvGrpSpPr>
        <p:grpSpPr>
          <a:xfrm>
            <a:off x="529489" y="4921448"/>
            <a:ext cx="2196006" cy="804928"/>
            <a:chOff x="350780" y="4184591"/>
            <a:chExt cx="2858837" cy="1047883"/>
          </a:xfrm>
        </p:grpSpPr>
        <p:pic>
          <p:nvPicPr>
            <p:cNvPr id="155" name="Picture 154">
              <a:extLst>
                <a:ext uri="{FF2B5EF4-FFF2-40B4-BE49-F238E27FC236}">
                  <a16:creationId xmlns:a16="http://schemas.microsoft.com/office/drawing/2014/main" id="{69FB227F-428A-406C-9BA9-D596E6E73261}"/>
                </a:ext>
              </a:extLst>
            </p:cNvPr>
            <p:cNvPicPr>
              <a:picLocks noChangeAspect="1"/>
            </p:cNvPicPr>
            <p:nvPr/>
          </p:nvPicPr>
          <p:blipFill>
            <a:blip r:embed="rId14"/>
            <a:stretch>
              <a:fillRect/>
            </a:stretch>
          </p:blipFill>
          <p:spPr>
            <a:xfrm>
              <a:off x="350780" y="4624630"/>
              <a:ext cx="2858837" cy="607844"/>
            </a:xfrm>
            <a:prstGeom prst="rect">
              <a:avLst/>
            </a:prstGeom>
          </p:spPr>
        </p:pic>
        <p:pic>
          <p:nvPicPr>
            <p:cNvPr id="156" name="Picture 155">
              <a:extLst>
                <a:ext uri="{FF2B5EF4-FFF2-40B4-BE49-F238E27FC236}">
                  <a16:creationId xmlns:a16="http://schemas.microsoft.com/office/drawing/2014/main" id="{0239D20D-6804-4C99-BEE7-7845A77792FF}"/>
                </a:ext>
              </a:extLst>
            </p:cNvPr>
            <p:cNvPicPr>
              <a:picLocks noChangeAspect="1"/>
            </p:cNvPicPr>
            <p:nvPr/>
          </p:nvPicPr>
          <p:blipFill>
            <a:blip r:embed="rId15"/>
            <a:stretch>
              <a:fillRect/>
            </a:stretch>
          </p:blipFill>
          <p:spPr>
            <a:xfrm>
              <a:off x="503112" y="4279737"/>
              <a:ext cx="341609" cy="341609"/>
            </a:xfrm>
            <a:prstGeom prst="rect">
              <a:avLst/>
            </a:prstGeom>
          </p:spPr>
        </p:pic>
        <p:sp>
          <p:nvSpPr>
            <p:cNvPr id="157" name="TextBox 156">
              <a:extLst>
                <a:ext uri="{FF2B5EF4-FFF2-40B4-BE49-F238E27FC236}">
                  <a16:creationId xmlns:a16="http://schemas.microsoft.com/office/drawing/2014/main" id="{496D1F2B-CA13-4057-A4F6-F19F367994E9}"/>
                </a:ext>
              </a:extLst>
            </p:cNvPr>
            <p:cNvSpPr txBox="1"/>
            <p:nvPr/>
          </p:nvSpPr>
          <p:spPr>
            <a:xfrm>
              <a:off x="732881" y="4184591"/>
              <a:ext cx="1906954" cy="659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a:solidFill>
                    <a:srgbClr val="7030A0"/>
                  </a:solidFill>
                  <a:latin typeface="Segoe UI Semilight"/>
                </a:rPr>
                <a:t>Visual Studio</a:t>
              </a:r>
              <a:endParaRPr lang="en-CA" sz="1568">
                <a:solidFill>
                  <a:srgbClr val="7030A0"/>
                </a:solidFill>
                <a:latin typeface="Segoe UI Semilight"/>
              </a:endParaRPr>
            </a:p>
          </p:txBody>
        </p:sp>
      </p:grpSp>
      <p:pic>
        <p:nvPicPr>
          <p:cNvPr id="158" name="Picture 157" descr="A drawing of a face&#10;&#10;Description generated with high confidence">
            <a:extLst>
              <a:ext uri="{FF2B5EF4-FFF2-40B4-BE49-F238E27FC236}">
                <a16:creationId xmlns:a16="http://schemas.microsoft.com/office/drawing/2014/main" id="{BFEAC63C-9A16-403C-8AAA-40A4A7C96F9E}"/>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655148" y="4880195"/>
            <a:ext cx="487269" cy="341742"/>
          </a:xfrm>
          <a:prstGeom prst="rect">
            <a:avLst/>
          </a:prstGeom>
        </p:spPr>
      </p:pic>
      <p:pic>
        <p:nvPicPr>
          <p:cNvPr id="159" name="Picture 158">
            <a:extLst>
              <a:ext uri="{FF2B5EF4-FFF2-40B4-BE49-F238E27FC236}">
                <a16:creationId xmlns:a16="http://schemas.microsoft.com/office/drawing/2014/main" id="{54273547-B409-41DE-B533-30B868F55F34}"/>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6394015" y="5596130"/>
            <a:ext cx="1238989" cy="379966"/>
          </a:xfrm>
          <a:prstGeom prst="rect">
            <a:avLst/>
          </a:prstGeom>
        </p:spPr>
      </p:pic>
      <p:pic>
        <p:nvPicPr>
          <p:cNvPr id="160" name="Picture 159" descr="A close up of a sign&#10;&#10;Description generated with very high confidence">
            <a:extLst>
              <a:ext uri="{FF2B5EF4-FFF2-40B4-BE49-F238E27FC236}">
                <a16:creationId xmlns:a16="http://schemas.microsoft.com/office/drawing/2014/main" id="{D68A2970-193A-49B0-9247-E731AAB069E2}"/>
              </a:ext>
            </a:extLst>
          </p:cNvPr>
          <p:cNvPicPr>
            <a:picLocks noChangeAspect="1"/>
          </p:cNvPicPr>
          <p:nvPr/>
        </p:nvPicPr>
        <p:blipFill>
          <a:blip r:embed="rId18"/>
          <a:stretch>
            <a:fillRect/>
          </a:stretch>
        </p:blipFill>
        <p:spPr>
          <a:xfrm>
            <a:off x="7595789" y="5576001"/>
            <a:ext cx="962844" cy="323927"/>
          </a:xfrm>
          <a:prstGeom prst="rect">
            <a:avLst/>
          </a:prstGeom>
        </p:spPr>
      </p:pic>
      <p:pic>
        <p:nvPicPr>
          <p:cNvPr id="161" name="Picture 160">
            <a:extLst>
              <a:ext uri="{FF2B5EF4-FFF2-40B4-BE49-F238E27FC236}">
                <a16:creationId xmlns:a16="http://schemas.microsoft.com/office/drawing/2014/main" id="{CF37D5F9-3776-451A-A630-9C3FCE3CACD1}"/>
              </a:ext>
            </a:extLst>
          </p:cNvPr>
          <p:cNvPicPr>
            <a:picLocks noChangeAspect="1"/>
          </p:cNvPicPr>
          <p:nvPr/>
        </p:nvPicPr>
        <p:blipFill rotWithShape="1">
          <a:blip r:embed="rId19"/>
          <a:srcRect l="28897" t="9516" b="15012"/>
          <a:stretch/>
        </p:blipFill>
        <p:spPr>
          <a:xfrm>
            <a:off x="8670701" y="5612043"/>
            <a:ext cx="557574" cy="34813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2F091296-3757-4E87-92DC-A0535F9DBB10}"/>
              </a:ext>
            </a:extLst>
          </p:cNvPr>
          <p:cNvPicPr>
            <a:picLocks noChangeAspect="1"/>
          </p:cNvPicPr>
          <p:nvPr/>
        </p:nvPicPr>
        <p:blipFill>
          <a:blip r:embed="rId20"/>
          <a:stretch>
            <a:fillRect/>
          </a:stretch>
        </p:blipFill>
        <p:spPr>
          <a:xfrm>
            <a:off x="8114691" y="4960799"/>
            <a:ext cx="887883" cy="212841"/>
          </a:xfrm>
          <a:prstGeom prst="rect">
            <a:avLst/>
          </a:prstGeom>
        </p:spPr>
      </p:pic>
      <p:pic>
        <p:nvPicPr>
          <p:cNvPr id="163" name="Picture 162">
            <a:extLst>
              <a:ext uri="{FF2B5EF4-FFF2-40B4-BE49-F238E27FC236}">
                <a16:creationId xmlns:a16="http://schemas.microsoft.com/office/drawing/2014/main" id="{3B47E7DA-2E4B-43E7-AD1B-93389D526D1E}"/>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7321170" y="4785821"/>
            <a:ext cx="529191" cy="529191"/>
          </a:xfrm>
          <a:prstGeom prst="rect">
            <a:avLst/>
          </a:prstGeom>
        </p:spPr>
      </p:pic>
      <p:pic>
        <p:nvPicPr>
          <p:cNvPr id="164" name="Picture 163" descr="A close up of a sign&#10;&#10;Description generated with high confidence">
            <a:extLst>
              <a:ext uri="{FF2B5EF4-FFF2-40B4-BE49-F238E27FC236}">
                <a16:creationId xmlns:a16="http://schemas.microsoft.com/office/drawing/2014/main" id="{B3EB54F2-9E90-4953-94A8-72962FABBE6B}"/>
              </a:ext>
            </a:extLst>
          </p:cNvPr>
          <p:cNvPicPr>
            <a:picLocks noChangeAspect="1"/>
          </p:cNvPicPr>
          <p:nvPr/>
        </p:nvPicPr>
        <p:blipFill>
          <a:blip r:embed="rId22"/>
          <a:stretch>
            <a:fillRect/>
          </a:stretch>
        </p:blipFill>
        <p:spPr>
          <a:xfrm>
            <a:off x="9387628" y="4999523"/>
            <a:ext cx="1050148" cy="217030"/>
          </a:xfrm>
          <a:prstGeom prst="rect">
            <a:avLst/>
          </a:prstGeom>
        </p:spPr>
      </p:pic>
      <p:pic>
        <p:nvPicPr>
          <p:cNvPr id="165" name="Picture 164">
            <a:extLst>
              <a:ext uri="{FF2B5EF4-FFF2-40B4-BE49-F238E27FC236}">
                <a16:creationId xmlns:a16="http://schemas.microsoft.com/office/drawing/2014/main" id="{F93BC839-3169-4010-A005-3BF9F0183E47}"/>
              </a:ext>
            </a:extLst>
          </p:cNvPr>
          <p:cNvPicPr>
            <a:picLocks noChangeAspect="1"/>
          </p:cNvPicPr>
          <p:nvPr/>
        </p:nvPicPr>
        <p:blipFill>
          <a:blip r:embed="rId23"/>
          <a:stretch>
            <a:fillRect/>
          </a:stretch>
        </p:blipFill>
        <p:spPr>
          <a:xfrm>
            <a:off x="9905949" y="4039007"/>
            <a:ext cx="479244" cy="479244"/>
          </a:xfrm>
          <a:prstGeom prst="rect">
            <a:avLst/>
          </a:prstGeom>
        </p:spPr>
      </p:pic>
      <p:pic>
        <p:nvPicPr>
          <p:cNvPr id="166" name="Picture 165">
            <a:extLst>
              <a:ext uri="{FF2B5EF4-FFF2-40B4-BE49-F238E27FC236}">
                <a16:creationId xmlns:a16="http://schemas.microsoft.com/office/drawing/2014/main" id="{39E5F6FD-938E-4968-9E52-9B08FB21FA04}"/>
              </a:ext>
            </a:extLst>
          </p:cNvPr>
          <p:cNvPicPr>
            <a:picLocks noChangeAspect="1"/>
          </p:cNvPicPr>
          <p:nvPr/>
        </p:nvPicPr>
        <p:blipFill rotWithShape="1">
          <a:blip r:embed="rId17">
            <a:clrChange>
              <a:clrFrom>
                <a:srgbClr val="FFFFFF"/>
              </a:clrFrom>
              <a:clrTo>
                <a:srgbClr val="FFFFFF">
                  <a:alpha val="0"/>
                </a:srgbClr>
              </a:clrTo>
            </a:clrChange>
          </a:blip>
          <a:srcRect l="12821" t="7694" r="13781" b="16241"/>
          <a:stretch/>
        </p:blipFill>
        <p:spPr>
          <a:xfrm>
            <a:off x="10592104" y="4727880"/>
            <a:ext cx="976761" cy="310431"/>
          </a:xfrm>
          <a:prstGeom prst="rect">
            <a:avLst/>
          </a:prstGeom>
        </p:spPr>
      </p:pic>
      <p:pic>
        <p:nvPicPr>
          <p:cNvPr id="167" name="Picture 166">
            <a:extLst>
              <a:ext uri="{FF2B5EF4-FFF2-40B4-BE49-F238E27FC236}">
                <a16:creationId xmlns:a16="http://schemas.microsoft.com/office/drawing/2014/main" id="{4D5174B4-912F-4AEB-B03D-85AD229B6838}"/>
              </a:ext>
            </a:extLst>
          </p:cNvPr>
          <p:cNvPicPr>
            <a:picLocks noChangeAspect="1"/>
          </p:cNvPicPr>
          <p:nvPr/>
        </p:nvPicPr>
        <p:blipFill>
          <a:blip r:embed="rId24"/>
          <a:stretch>
            <a:fillRect/>
          </a:stretch>
        </p:blipFill>
        <p:spPr>
          <a:xfrm>
            <a:off x="9193635" y="4593665"/>
            <a:ext cx="749013" cy="263281"/>
          </a:xfrm>
          <a:prstGeom prst="rect">
            <a:avLst/>
          </a:prstGeom>
        </p:spPr>
      </p:pic>
      <p:pic>
        <p:nvPicPr>
          <p:cNvPr id="168" name="Picture 167" descr="A close up of a sign&#10;&#10;Description generated with very high confidence">
            <a:extLst>
              <a:ext uri="{FF2B5EF4-FFF2-40B4-BE49-F238E27FC236}">
                <a16:creationId xmlns:a16="http://schemas.microsoft.com/office/drawing/2014/main" id="{4CA4E0AC-236B-4362-AE9F-701D1247FE8C}"/>
              </a:ext>
            </a:extLst>
          </p:cNvPr>
          <p:cNvPicPr>
            <a:picLocks noChangeAspect="1"/>
          </p:cNvPicPr>
          <p:nvPr/>
        </p:nvPicPr>
        <p:blipFill>
          <a:blip r:embed="rId18"/>
          <a:stretch>
            <a:fillRect/>
          </a:stretch>
        </p:blipFill>
        <p:spPr>
          <a:xfrm>
            <a:off x="10625919" y="5088051"/>
            <a:ext cx="898944" cy="302429"/>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8E7D750F-C934-4A0B-B0EE-AACF521ECC10}"/>
              </a:ext>
            </a:extLst>
          </p:cNvPr>
          <p:cNvPicPr>
            <a:picLocks noChangeAspect="1"/>
          </p:cNvPicPr>
          <p:nvPr/>
        </p:nvPicPr>
        <p:blipFill>
          <a:blip r:embed="rId25"/>
          <a:stretch>
            <a:fillRect/>
          </a:stretch>
        </p:blipFill>
        <p:spPr>
          <a:xfrm>
            <a:off x="11075391" y="5371744"/>
            <a:ext cx="590687" cy="526994"/>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D6B54E6-08DA-4F55-A401-7C4D438466BF}"/>
              </a:ext>
            </a:extLst>
          </p:cNvPr>
          <p:cNvPicPr>
            <a:picLocks noChangeAspect="1"/>
          </p:cNvPicPr>
          <p:nvPr/>
        </p:nvPicPr>
        <p:blipFill>
          <a:blip r:embed="rId26"/>
          <a:stretch>
            <a:fillRect/>
          </a:stretch>
        </p:blipFill>
        <p:spPr>
          <a:xfrm>
            <a:off x="10527898" y="5434530"/>
            <a:ext cx="530624" cy="401423"/>
          </a:xfrm>
          <a:prstGeom prst="rect">
            <a:avLst/>
          </a:prstGeom>
        </p:spPr>
      </p:pic>
      <p:pic>
        <p:nvPicPr>
          <p:cNvPr id="171" name="Picture 170" descr="A close up of a sign&#10;&#10;Description generated with very high confidence">
            <a:extLst>
              <a:ext uri="{FF2B5EF4-FFF2-40B4-BE49-F238E27FC236}">
                <a16:creationId xmlns:a16="http://schemas.microsoft.com/office/drawing/2014/main" id="{0CBC808D-7513-4ED2-AFC8-AA29133D4C17}"/>
              </a:ext>
            </a:extLst>
          </p:cNvPr>
          <p:cNvPicPr>
            <a:picLocks noChangeAspect="1"/>
          </p:cNvPicPr>
          <p:nvPr/>
        </p:nvPicPr>
        <p:blipFill>
          <a:blip r:embed="rId27"/>
          <a:stretch>
            <a:fillRect/>
          </a:stretch>
        </p:blipFill>
        <p:spPr>
          <a:xfrm>
            <a:off x="10543917" y="5942479"/>
            <a:ext cx="1019662" cy="198834"/>
          </a:xfrm>
          <a:prstGeom prst="rect">
            <a:avLst/>
          </a:prstGeom>
        </p:spPr>
      </p:pic>
      <p:pic>
        <p:nvPicPr>
          <p:cNvPr id="172" name="Picture 171">
            <a:extLst>
              <a:ext uri="{FF2B5EF4-FFF2-40B4-BE49-F238E27FC236}">
                <a16:creationId xmlns:a16="http://schemas.microsoft.com/office/drawing/2014/main" id="{E9ED90E2-05D9-4C66-9E59-784FEFF2F6A3}"/>
              </a:ext>
            </a:extLst>
          </p:cNvPr>
          <p:cNvPicPr>
            <a:picLocks noChangeAspect="1"/>
          </p:cNvPicPr>
          <p:nvPr/>
        </p:nvPicPr>
        <p:blipFill rotWithShape="1">
          <a:blip r:embed="rId28">
            <a:clrChange>
              <a:clrFrom>
                <a:srgbClr val="FEFEFE"/>
              </a:clrFrom>
              <a:clrTo>
                <a:srgbClr val="FEFEFE">
                  <a:alpha val="0"/>
                </a:srgbClr>
              </a:clrTo>
            </a:clrChange>
          </a:blip>
          <a:srcRect l="24401" r="21955"/>
          <a:stretch/>
        </p:blipFill>
        <p:spPr>
          <a:xfrm>
            <a:off x="8147374" y="3150712"/>
            <a:ext cx="406491" cy="501664"/>
          </a:xfrm>
          <a:prstGeom prst="rect">
            <a:avLst/>
          </a:prstGeom>
        </p:spPr>
      </p:pic>
      <p:pic>
        <p:nvPicPr>
          <p:cNvPr id="173" name="Picture 172" descr="A picture containing object, clock&#10;&#10;Description generated with high confidence">
            <a:extLst>
              <a:ext uri="{FF2B5EF4-FFF2-40B4-BE49-F238E27FC236}">
                <a16:creationId xmlns:a16="http://schemas.microsoft.com/office/drawing/2014/main" id="{B2A8271B-19D4-4CEE-BC21-B06CB176BE65}"/>
              </a:ext>
            </a:extLst>
          </p:cNvPr>
          <p:cNvPicPr>
            <a:picLocks noChangeAspect="1"/>
          </p:cNvPicPr>
          <p:nvPr/>
        </p:nvPicPr>
        <p:blipFill>
          <a:blip r:embed="rId29"/>
          <a:stretch>
            <a:fillRect/>
          </a:stretch>
        </p:blipFill>
        <p:spPr>
          <a:xfrm>
            <a:off x="9878387" y="3335593"/>
            <a:ext cx="814791" cy="223796"/>
          </a:xfrm>
          <a:prstGeom prst="rect">
            <a:avLst/>
          </a:prstGeom>
        </p:spPr>
      </p:pic>
      <p:pic>
        <p:nvPicPr>
          <p:cNvPr id="175" name="Picture 174">
            <a:extLst>
              <a:ext uri="{FF2B5EF4-FFF2-40B4-BE49-F238E27FC236}">
                <a16:creationId xmlns:a16="http://schemas.microsoft.com/office/drawing/2014/main" id="{2BCE9454-D11D-4B2E-8CD0-8221035DB7B4}"/>
              </a:ext>
            </a:extLst>
          </p:cNvPr>
          <p:cNvPicPr>
            <a:picLocks noChangeAspect="1"/>
          </p:cNvPicPr>
          <p:nvPr/>
        </p:nvPicPr>
        <p:blipFill rotWithShape="1">
          <a:blip r:embed="rId19"/>
          <a:srcRect l="28897" t="9516" b="15012"/>
          <a:stretch/>
        </p:blipFill>
        <p:spPr>
          <a:xfrm>
            <a:off x="10934400" y="3230632"/>
            <a:ext cx="557574" cy="348138"/>
          </a:xfrm>
          <a:prstGeom prst="rect">
            <a:avLst/>
          </a:prstGeom>
        </p:spPr>
      </p:pic>
      <p:pic>
        <p:nvPicPr>
          <p:cNvPr id="176" name="Picture 175">
            <a:extLst>
              <a:ext uri="{FF2B5EF4-FFF2-40B4-BE49-F238E27FC236}">
                <a16:creationId xmlns:a16="http://schemas.microsoft.com/office/drawing/2014/main" id="{840940F3-5701-4B09-97BD-CFA4BA636FF1}"/>
              </a:ext>
            </a:extLst>
          </p:cNvPr>
          <p:cNvPicPr>
            <a:picLocks noChangeAspect="1"/>
          </p:cNvPicPr>
          <p:nvPr/>
        </p:nvPicPr>
        <p:blipFill rotWithShape="1">
          <a:blip r:embed="rId30">
            <a:clrChange>
              <a:clrFrom>
                <a:srgbClr val="FFFFFF"/>
              </a:clrFrom>
              <a:clrTo>
                <a:srgbClr val="FFFFFF">
                  <a:alpha val="0"/>
                </a:srgbClr>
              </a:clrTo>
            </a:clrChange>
          </a:blip>
          <a:srcRect t="29072" b="29279"/>
          <a:stretch/>
        </p:blipFill>
        <p:spPr>
          <a:xfrm>
            <a:off x="9002573" y="2590319"/>
            <a:ext cx="792616" cy="223646"/>
          </a:xfrm>
          <a:prstGeom prst="rect">
            <a:avLst/>
          </a:prstGeom>
        </p:spPr>
      </p:pic>
      <p:pic>
        <p:nvPicPr>
          <p:cNvPr id="177" name="Picture 176">
            <a:extLst>
              <a:ext uri="{FF2B5EF4-FFF2-40B4-BE49-F238E27FC236}">
                <a16:creationId xmlns:a16="http://schemas.microsoft.com/office/drawing/2014/main" id="{FFEFDC94-DA12-440B-95F0-E5816F0D0D0F}"/>
              </a:ext>
            </a:extLst>
          </p:cNvPr>
          <p:cNvPicPr>
            <a:picLocks noChangeAspect="1"/>
          </p:cNvPicPr>
          <p:nvPr/>
        </p:nvPicPr>
        <p:blipFill rotWithShape="1">
          <a:blip r:embed="rId31">
            <a:clrChange>
              <a:clrFrom>
                <a:srgbClr val="FFFFFF"/>
              </a:clrFrom>
              <a:clrTo>
                <a:srgbClr val="FFFFFF">
                  <a:alpha val="0"/>
                </a:srgbClr>
              </a:clrTo>
            </a:clrChange>
          </a:blip>
          <a:srcRect t="32118" b="33546"/>
          <a:stretch/>
        </p:blipFill>
        <p:spPr>
          <a:xfrm>
            <a:off x="8147374" y="2606180"/>
            <a:ext cx="763958" cy="196734"/>
          </a:xfrm>
          <a:prstGeom prst="rect">
            <a:avLst/>
          </a:prstGeom>
        </p:spPr>
      </p:pic>
      <p:pic>
        <p:nvPicPr>
          <p:cNvPr id="178" name="Picture 177">
            <a:extLst>
              <a:ext uri="{FF2B5EF4-FFF2-40B4-BE49-F238E27FC236}">
                <a16:creationId xmlns:a16="http://schemas.microsoft.com/office/drawing/2014/main" id="{CC87BDBA-B6E2-49F9-9439-288510812CD1}"/>
              </a:ext>
            </a:extLst>
          </p:cNvPr>
          <p:cNvPicPr>
            <a:picLocks noChangeAspect="1"/>
          </p:cNvPicPr>
          <p:nvPr/>
        </p:nvPicPr>
        <p:blipFill>
          <a:blip r:embed="rId32"/>
          <a:stretch>
            <a:fillRect/>
          </a:stretch>
        </p:blipFill>
        <p:spPr>
          <a:xfrm>
            <a:off x="10832505" y="2712456"/>
            <a:ext cx="833860" cy="381515"/>
          </a:xfrm>
          <a:prstGeom prst="rect">
            <a:avLst/>
          </a:prstGeom>
        </p:spPr>
      </p:pic>
      <p:pic>
        <p:nvPicPr>
          <p:cNvPr id="179" name="Picture 178">
            <a:extLst>
              <a:ext uri="{FF2B5EF4-FFF2-40B4-BE49-F238E27FC236}">
                <a16:creationId xmlns:a16="http://schemas.microsoft.com/office/drawing/2014/main" id="{4074CCC3-2557-4D46-9F7E-135A4BD2CBDB}"/>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751003" y="1871266"/>
            <a:ext cx="670591" cy="232756"/>
          </a:xfrm>
          <a:prstGeom prst="rect">
            <a:avLst/>
          </a:prstGeom>
        </p:spPr>
      </p:pic>
      <p:grpSp>
        <p:nvGrpSpPr>
          <p:cNvPr id="22" name="Group 21">
            <a:extLst>
              <a:ext uri="{FF2B5EF4-FFF2-40B4-BE49-F238E27FC236}">
                <a16:creationId xmlns:a16="http://schemas.microsoft.com/office/drawing/2014/main" id="{0A49385F-8295-440C-8DBB-1C90611194E9}"/>
              </a:ext>
            </a:extLst>
          </p:cNvPr>
          <p:cNvGrpSpPr/>
          <p:nvPr/>
        </p:nvGrpSpPr>
        <p:grpSpPr>
          <a:xfrm>
            <a:off x="7826656" y="1726615"/>
            <a:ext cx="1720457" cy="439012"/>
            <a:chOff x="8340389" y="525465"/>
            <a:chExt cx="2661407" cy="679115"/>
          </a:xfrm>
        </p:grpSpPr>
        <p:pic>
          <p:nvPicPr>
            <p:cNvPr id="180" name="Picture 179" descr="A picture containing clipart&#10;&#10;Description generated with very high confidence">
              <a:extLst>
                <a:ext uri="{FF2B5EF4-FFF2-40B4-BE49-F238E27FC236}">
                  <a16:creationId xmlns:a16="http://schemas.microsoft.com/office/drawing/2014/main" id="{12040AA4-930C-4BD6-88E9-1D46EA31F960}"/>
                </a:ext>
              </a:extLst>
            </p:cNvPr>
            <p:cNvPicPr>
              <a:picLocks noChangeAspect="1"/>
            </p:cNvPicPr>
            <p:nvPr/>
          </p:nvPicPr>
          <p:blipFill>
            <a:blip r:embed="rId34"/>
            <a:stretch>
              <a:fillRect/>
            </a:stretch>
          </p:blipFill>
          <p:spPr>
            <a:xfrm>
              <a:off x="8340389" y="697760"/>
              <a:ext cx="294080" cy="313969"/>
            </a:xfrm>
            <a:prstGeom prst="rect">
              <a:avLst/>
            </a:prstGeom>
          </p:spPr>
        </p:pic>
        <p:sp>
          <p:nvSpPr>
            <p:cNvPr id="181" name="TextBox 180">
              <a:extLst>
                <a:ext uri="{FF2B5EF4-FFF2-40B4-BE49-F238E27FC236}">
                  <a16:creationId xmlns:a16="http://schemas.microsoft.com/office/drawing/2014/main" id="{AA53ACB0-F442-45E4-8386-3152F27A6256}"/>
                </a:ext>
              </a:extLst>
            </p:cNvPr>
            <p:cNvSpPr txBox="1"/>
            <p:nvPr/>
          </p:nvSpPr>
          <p:spPr>
            <a:xfrm>
              <a:off x="8535963" y="525465"/>
              <a:ext cx="2465833" cy="67911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dirty="0">
                  <a:solidFill>
                    <a:srgbClr val="7030A0"/>
                  </a:solidFill>
                  <a:latin typeface="Segoe UI Semilight"/>
                </a:rPr>
                <a:t>Application Insights</a:t>
              </a:r>
              <a:endParaRPr lang="en-CA" sz="1078" dirty="0">
                <a:solidFill>
                  <a:srgbClr val="7030A0"/>
                </a:solidFill>
                <a:latin typeface="Segoe UI Semilight"/>
              </a:endParaRPr>
            </a:p>
          </p:txBody>
        </p:sp>
      </p:grpSp>
      <p:pic>
        <p:nvPicPr>
          <p:cNvPr id="182" name="Graphic 181">
            <a:extLst>
              <a:ext uri="{FF2B5EF4-FFF2-40B4-BE49-F238E27FC236}">
                <a16:creationId xmlns:a16="http://schemas.microsoft.com/office/drawing/2014/main" id="{1A0A014F-7D5F-40B9-A672-1329C3A2004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655148" y="2202457"/>
            <a:ext cx="1021408" cy="140884"/>
          </a:xfrm>
          <a:prstGeom prst="rect">
            <a:avLst/>
          </a:prstGeom>
        </p:spPr>
      </p:pic>
    </p:spTree>
    <p:extLst>
      <p:ext uri="{BB962C8B-B14F-4D97-AF65-F5344CB8AC3E}">
        <p14:creationId xmlns:p14="http://schemas.microsoft.com/office/powerpoint/2010/main" val="356411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500"/>
                                        <p:tgtEl>
                                          <p:spTgt spid="139"/>
                                        </p:tgtEl>
                                      </p:cBhvr>
                                    </p:animEffect>
                                  </p:childTnLst>
                                </p:cTn>
                              </p:par>
                              <p:par>
                                <p:cTn id="28" presetID="10" presetClass="entr" presetSubtype="0" fill="hold" nodeType="with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par>
                                <p:cTn id="31" presetID="10" presetClass="entr" presetSubtype="0" fill="hold" nodeType="withEffect">
                                  <p:stCondLst>
                                    <p:cond delay="0"/>
                                  </p:stCondLst>
                                  <p:childTnLst>
                                    <p:set>
                                      <p:cBhvr>
                                        <p:cTn id="32" dur="1" fill="hold">
                                          <p:stCondLst>
                                            <p:cond delay="0"/>
                                          </p:stCondLst>
                                        </p:cTn>
                                        <p:tgtEl>
                                          <p:spTgt spid="141"/>
                                        </p:tgtEl>
                                        <p:attrNameLst>
                                          <p:attrName>style.visibility</p:attrName>
                                        </p:attrNameLst>
                                      </p:cBhvr>
                                      <p:to>
                                        <p:strVal val="visible"/>
                                      </p:to>
                                    </p:set>
                                    <p:animEffect transition="in" filter="fade">
                                      <p:cBhvr>
                                        <p:cTn id="33" dur="500"/>
                                        <p:tgtEl>
                                          <p:spTgt spid="14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fade">
                                      <p:cBhvr>
                                        <p:cTn id="40" dur="500"/>
                                        <p:tgtEl>
                                          <p:spTgt spid="142"/>
                                        </p:tgtEl>
                                      </p:cBhvr>
                                    </p:animEffect>
                                  </p:childTnLst>
                                </p:cTn>
                              </p:par>
                              <p:par>
                                <p:cTn id="41" presetID="10" presetClass="entr" presetSubtype="0" fill="hold"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10" presetClass="entr" presetSubtype="0" fill="hold" nodeType="with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500"/>
                                        <p:tgtEl>
                                          <p:spTgt spid="150"/>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nodeType="withEffect">
                                  <p:stCondLst>
                                    <p:cond delay="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159"/>
                                        </p:tgtEl>
                                        <p:attrNameLst>
                                          <p:attrName>style.visibility</p:attrName>
                                        </p:attrNameLst>
                                      </p:cBhvr>
                                      <p:to>
                                        <p:strVal val="visible"/>
                                      </p:to>
                                    </p:set>
                                    <p:animEffect transition="in" filter="fade">
                                      <p:cBhvr>
                                        <p:cTn id="63" dur="500"/>
                                        <p:tgtEl>
                                          <p:spTgt spid="159"/>
                                        </p:tgtEl>
                                      </p:cBhvr>
                                    </p:animEffect>
                                  </p:childTnLst>
                                </p:cTn>
                              </p:par>
                              <p:par>
                                <p:cTn id="64" presetID="10" presetClass="entr" presetSubtype="0" fill="hold" nodeType="with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fade">
                                      <p:cBhvr>
                                        <p:cTn id="66" dur="500"/>
                                        <p:tgtEl>
                                          <p:spTgt spid="160"/>
                                        </p:tgtEl>
                                      </p:cBhvr>
                                    </p:animEffect>
                                  </p:childTnLst>
                                </p:cTn>
                              </p:par>
                              <p:par>
                                <p:cTn id="67" presetID="10" presetClass="entr" presetSubtype="0" fill="hold" nodeType="withEffect">
                                  <p:stCondLst>
                                    <p:cond delay="0"/>
                                  </p:stCondLst>
                                  <p:childTnLst>
                                    <p:set>
                                      <p:cBhvr>
                                        <p:cTn id="68" dur="1" fill="hold">
                                          <p:stCondLst>
                                            <p:cond delay="0"/>
                                          </p:stCondLst>
                                        </p:cTn>
                                        <p:tgtEl>
                                          <p:spTgt spid="161"/>
                                        </p:tgtEl>
                                        <p:attrNameLst>
                                          <p:attrName>style.visibility</p:attrName>
                                        </p:attrNameLst>
                                      </p:cBhvr>
                                      <p:to>
                                        <p:strVal val="visible"/>
                                      </p:to>
                                    </p:set>
                                    <p:animEffect transition="in" filter="fade">
                                      <p:cBhvr>
                                        <p:cTn id="69" dur="500"/>
                                        <p:tgtEl>
                                          <p:spTgt spid="161"/>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164"/>
                                        </p:tgtEl>
                                        <p:attrNameLst>
                                          <p:attrName>style.visibility</p:attrName>
                                        </p:attrNameLst>
                                      </p:cBhvr>
                                      <p:to>
                                        <p:strVal val="visible"/>
                                      </p:to>
                                    </p:set>
                                    <p:animEffect transition="in" filter="fade">
                                      <p:cBhvr>
                                        <p:cTn id="73" dur="500"/>
                                        <p:tgtEl>
                                          <p:spTgt spid="164"/>
                                        </p:tgtEl>
                                      </p:cBhvr>
                                    </p:animEffect>
                                  </p:childTnLst>
                                </p:cTn>
                              </p:par>
                              <p:par>
                                <p:cTn id="74" presetID="10" presetClass="entr" presetSubtype="0" fill="hold"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fade">
                                      <p:cBhvr>
                                        <p:cTn id="76" dur="500"/>
                                        <p:tgtEl>
                                          <p:spTgt spid="153"/>
                                        </p:tgtEl>
                                      </p:cBhvr>
                                    </p:animEffect>
                                  </p:childTnLst>
                                </p:cTn>
                              </p:par>
                              <p:par>
                                <p:cTn id="77" presetID="10" presetClass="entr" presetSubtype="0" fill="hold" nodeType="with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fade">
                                      <p:cBhvr>
                                        <p:cTn id="79" dur="500"/>
                                        <p:tgtEl>
                                          <p:spTgt spid="163"/>
                                        </p:tgtEl>
                                      </p:cBhvr>
                                    </p:animEffect>
                                  </p:childTnLst>
                                </p:cTn>
                              </p:par>
                              <p:par>
                                <p:cTn id="80" presetID="10" presetClass="entr" presetSubtype="0" fill="hold"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nodeType="withEffect">
                                  <p:stCondLst>
                                    <p:cond delay="0"/>
                                  </p:stCondLst>
                                  <p:childTnLst>
                                    <p:set>
                                      <p:cBhvr>
                                        <p:cTn id="84" dur="1" fill="hold">
                                          <p:stCondLst>
                                            <p:cond delay="0"/>
                                          </p:stCondLst>
                                        </p:cTn>
                                        <p:tgtEl>
                                          <p:spTgt spid="167"/>
                                        </p:tgtEl>
                                        <p:attrNameLst>
                                          <p:attrName>style.visibility</p:attrName>
                                        </p:attrNameLst>
                                      </p:cBhvr>
                                      <p:to>
                                        <p:strVal val="visible"/>
                                      </p:to>
                                    </p:set>
                                    <p:animEffect transition="in" filter="fade">
                                      <p:cBhvr>
                                        <p:cTn id="85" dur="500"/>
                                        <p:tgtEl>
                                          <p:spTgt spid="167"/>
                                        </p:tgtEl>
                                      </p:cBhvr>
                                    </p:animEffect>
                                  </p:childTnLst>
                                </p:cTn>
                              </p:par>
                              <p:par>
                                <p:cTn id="86" presetID="10" presetClass="entr" presetSubtype="0" fill="hold" nodeType="withEffect">
                                  <p:stCondLst>
                                    <p:cond delay="0"/>
                                  </p:stCondLst>
                                  <p:childTnLst>
                                    <p:set>
                                      <p:cBhvr>
                                        <p:cTn id="87" dur="1" fill="hold">
                                          <p:stCondLst>
                                            <p:cond delay="0"/>
                                          </p:stCondLst>
                                        </p:cTn>
                                        <p:tgtEl>
                                          <p:spTgt spid="152"/>
                                        </p:tgtEl>
                                        <p:attrNameLst>
                                          <p:attrName>style.visibility</p:attrName>
                                        </p:attrNameLst>
                                      </p:cBhvr>
                                      <p:to>
                                        <p:strVal val="visible"/>
                                      </p:to>
                                    </p:set>
                                    <p:animEffect transition="in" filter="fade">
                                      <p:cBhvr>
                                        <p:cTn id="88" dur="500"/>
                                        <p:tgtEl>
                                          <p:spTgt spid="152"/>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172"/>
                                        </p:tgtEl>
                                        <p:attrNameLst>
                                          <p:attrName>style.visibility</p:attrName>
                                        </p:attrNameLst>
                                      </p:cBhvr>
                                      <p:to>
                                        <p:strVal val="visible"/>
                                      </p:to>
                                    </p:set>
                                    <p:animEffect transition="in" filter="fade">
                                      <p:cBhvr>
                                        <p:cTn id="92" dur="500"/>
                                        <p:tgtEl>
                                          <p:spTgt spid="172"/>
                                        </p:tgtEl>
                                      </p:cBhvr>
                                    </p:animEffect>
                                  </p:childTnLst>
                                </p:cTn>
                              </p:par>
                              <p:par>
                                <p:cTn id="93" presetID="10" presetClass="entr" presetSubtype="0" fill="hold" nodeType="withEffect">
                                  <p:stCondLst>
                                    <p:cond delay="0"/>
                                  </p:stCondLst>
                                  <p:childTnLst>
                                    <p:set>
                                      <p:cBhvr>
                                        <p:cTn id="94" dur="1" fill="hold">
                                          <p:stCondLst>
                                            <p:cond delay="0"/>
                                          </p:stCondLst>
                                        </p:cTn>
                                        <p:tgtEl>
                                          <p:spTgt spid="165"/>
                                        </p:tgtEl>
                                        <p:attrNameLst>
                                          <p:attrName>style.visibility</p:attrName>
                                        </p:attrNameLst>
                                      </p:cBhvr>
                                      <p:to>
                                        <p:strVal val="visible"/>
                                      </p:to>
                                    </p:set>
                                    <p:animEffect transition="in" filter="fade">
                                      <p:cBhvr>
                                        <p:cTn id="95" dur="500"/>
                                        <p:tgtEl>
                                          <p:spTgt spid="165"/>
                                        </p:tgtEl>
                                      </p:cBhvr>
                                    </p:animEffect>
                                  </p:childTnLst>
                                </p:cTn>
                              </p:par>
                              <p:par>
                                <p:cTn id="96" presetID="10" presetClass="entr" presetSubtype="0" fill="hold" nodeType="withEffect">
                                  <p:stCondLst>
                                    <p:cond delay="0"/>
                                  </p:stCondLst>
                                  <p:childTnLst>
                                    <p:set>
                                      <p:cBhvr>
                                        <p:cTn id="97" dur="1" fill="hold">
                                          <p:stCondLst>
                                            <p:cond delay="0"/>
                                          </p:stCondLst>
                                        </p:cTn>
                                        <p:tgtEl>
                                          <p:spTgt spid="166"/>
                                        </p:tgtEl>
                                        <p:attrNameLst>
                                          <p:attrName>style.visibility</p:attrName>
                                        </p:attrNameLst>
                                      </p:cBhvr>
                                      <p:to>
                                        <p:strVal val="visible"/>
                                      </p:to>
                                    </p:set>
                                    <p:animEffect transition="in" filter="fade">
                                      <p:cBhvr>
                                        <p:cTn id="98" dur="500"/>
                                        <p:tgtEl>
                                          <p:spTgt spid="166"/>
                                        </p:tgtEl>
                                      </p:cBhvr>
                                    </p:animEffect>
                                  </p:childTnLst>
                                </p:cTn>
                              </p:par>
                              <p:par>
                                <p:cTn id="99" presetID="10" presetClass="entr" presetSubtype="0" fill="hold" nodeType="withEffect">
                                  <p:stCondLst>
                                    <p:cond delay="0"/>
                                  </p:stCondLst>
                                  <p:childTnLst>
                                    <p:set>
                                      <p:cBhvr>
                                        <p:cTn id="100" dur="1" fill="hold">
                                          <p:stCondLst>
                                            <p:cond delay="0"/>
                                          </p:stCondLst>
                                        </p:cTn>
                                        <p:tgtEl>
                                          <p:spTgt spid="171"/>
                                        </p:tgtEl>
                                        <p:attrNameLst>
                                          <p:attrName>style.visibility</p:attrName>
                                        </p:attrNameLst>
                                      </p:cBhvr>
                                      <p:to>
                                        <p:strVal val="visible"/>
                                      </p:to>
                                    </p:set>
                                    <p:animEffect transition="in" filter="fade">
                                      <p:cBhvr>
                                        <p:cTn id="101" dur="500"/>
                                        <p:tgtEl>
                                          <p:spTgt spid="171"/>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69"/>
                                        </p:tgtEl>
                                        <p:attrNameLst>
                                          <p:attrName>style.visibility</p:attrName>
                                        </p:attrNameLst>
                                      </p:cBhvr>
                                      <p:to>
                                        <p:strVal val="visible"/>
                                      </p:to>
                                    </p:set>
                                    <p:animEffect transition="in" filter="fade">
                                      <p:cBhvr>
                                        <p:cTn id="107" dur="500"/>
                                        <p:tgtEl>
                                          <p:spTgt spid="169"/>
                                        </p:tgtEl>
                                      </p:cBhvr>
                                    </p:animEffect>
                                  </p:childTnLst>
                                </p:cTn>
                              </p:par>
                              <p:par>
                                <p:cTn id="108" presetID="10" presetClass="entr" presetSubtype="0" fill="hold" nodeType="withEffect">
                                  <p:stCondLst>
                                    <p:cond delay="0"/>
                                  </p:stCondLst>
                                  <p:childTnLst>
                                    <p:set>
                                      <p:cBhvr>
                                        <p:cTn id="109" dur="1" fill="hold">
                                          <p:stCondLst>
                                            <p:cond delay="0"/>
                                          </p:stCondLst>
                                        </p:cTn>
                                        <p:tgtEl>
                                          <p:spTgt spid="168"/>
                                        </p:tgtEl>
                                        <p:attrNameLst>
                                          <p:attrName>style.visibility</p:attrName>
                                        </p:attrNameLst>
                                      </p:cBhvr>
                                      <p:to>
                                        <p:strVal val="visible"/>
                                      </p:to>
                                    </p:set>
                                    <p:animEffect transition="in" filter="fade">
                                      <p:cBhvr>
                                        <p:cTn id="110" dur="500"/>
                                        <p:tgtEl>
                                          <p:spTgt spid="168"/>
                                        </p:tgtEl>
                                      </p:cBhvr>
                                    </p:animEffect>
                                  </p:childTnLst>
                                </p:cTn>
                              </p:par>
                              <p:par>
                                <p:cTn id="111" presetID="10" presetClass="entr" presetSubtype="0" fill="hold" nodeType="withEffect">
                                  <p:stCondLst>
                                    <p:cond delay="0"/>
                                  </p:stCondLst>
                                  <p:childTnLst>
                                    <p:set>
                                      <p:cBhvr>
                                        <p:cTn id="112" dur="1" fill="hold">
                                          <p:stCondLst>
                                            <p:cond delay="0"/>
                                          </p:stCondLst>
                                        </p:cTn>
                                        <p:tgtEl>
                                          <p:spTgt spid="173"/>
                                        </p:tgtEl>
                                        <p:attrNameLst>
                                          <p:attrName>style.visibility</p:attrName>
                                        </p:attrNameLst>
                                      </p:cBhvr>
                                      <p:to>
                                        <p:strVal val="visible"/>
                                      </p:to>
                                    </p:set>
                                    <p:animEffect transition="in" filter="fade">
                                      <p:cBhvr>
                                        <p:cTn id="113" dur="500"/>
                                        <p:tgtEl>
                                          <p:spTgt spid="173"/>
                                        </p:tgtEl>
                                      </p:cBhvr>
                                    </p:animEffect>
                                  </p:childTnLst>
                                </p:cTn>
                              </p:par>
                              <p:par>
                                <p:cTn id="114" presetID="10" presetClass="entr" presetSubtype="0" fill="hold" nodeType="withEffect">
                                  <p:stCondLst>
                                    <p:cond delay="0"/>
                                  </p:stCondLst>
                                  <p:childTnLst>
                                    <p:set>
                                      <p:cBhvr>
                                        <p:cTn id="115" dur="1" fill="hold">
                                          <p:stCondLst>
                                            <p:cond delay="0"/>
                                          </p:stCondLst>
                                        </p:cTn>
                                        <p:tgtEl>
                                          <p:spTgt spid="175"/>
                                        </p:tgtEl>
                                        <p:attrNameLst>
                                          <p:attrName>style.visibility</p:attrName>
                                        </p:attrNameLst>
                                      </p:cBhvr>
                                      <p:to>
                                        <p:strVal val="visible"/>
                                      </p:to>
                                    </p:set>
                                    <p:animEffect transition="in" filter="fade">
                                      <p:cBhvr>
                                        <p:cTn id="116" dur="500"/>
                                        <p:tgtEl>
                                          <p:spTgt spid="175"/>
                                        </p:tgtEl>
                                      </p:cBhvr>
                                    </p:animEffect>
                                  </p:childTnLst>
                                </p:cTn>
                              </p:par>
                              <p:par>
                                <p:cTn id="117" presetID="10" presetClass="entr" presetSubtype="0" fill="hold" nodeType="withEffect">
                                  <p:stCondLst>
                                    <p:cond delay="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500"/>
                                        <p:tgtEl>
                                          <p:spTgt spid="178"/>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179"/>
                                        </p:tgtEl>
                                        <p:attrNameLst>
                                          <p:attrName>style.visibility</p:attrName>
                                        </p:attrNameLst>
                                      </p:cBhvr>
                                      <p:to>
                                        <p:strVal val="visible"/>
                                      </p:to>
                                    </p:set>
                                    <p:animEffect transition="in" filter="fade">
                                      <p:cBhvr>
                                        <p:cTn id="123" dur="500"/>
                                        <p:tgtEl>
                                          <p:spTgt spid="179"/>
                                        </p:tgtEl>
                                      </p:cBhvr>
                                    </p:animEffect>
                                  </p:childTnLst>
                                </p:cTn>
                              </p:par>
                              <p:par>
                                <p:cTn id="124" presetID="10" presetClass="entr" presetSubtype="0" fill="hold" nodeType="withEffect">
                                  <p:stCondLst>
                                    <p:cond delay="0"/>
                                  </p:stCondLst>
                                  <p:childTnLst>
                                    <p:set>
                                      <p:cBhvr>
                                        <p:cTn id="125" dur="1" fill="hold">
                                          <p:stCondLst>
                                            <p:cond delay="0"/>
                                          </p:stCondLst>
                                        </p:cTn>
                                        <p:tgtEl>
                                          <p:spTgt spid="177"/>
                                        </p:tgtEl>
                                        <p:attrNameLst>
                                          <p:attrName>style.visibility</p:attrName>
                                        </p:attrNameLst>
                                      </p:cBhvr>
                                      <p:to>
                                        <p:strVal val="visible"/>
                                      </p:to>
                                    </p:set>
                                    <p:animEffect transition="in" filter="fade">
                                      <p:cBhvr>
                                        <p:cTn id="126" dur="500"/>
                                        <p:tgtEl>
                                          <p:spTgt spid="177"/>
                                        </p:tgtEl>
                                      </p:cBhvr>
                                    </p:animEffect>
                                  </p:childTnLst>
                                </p:cTn>
                              </p:par>
                              <p:par>
                                <p:cTn id="127" presetID="10" presetClass="entr" presetSubtype="0" fill="hold" nodeType="withEffect">
                                  <p:stCondLst>
                                    <p:cond delay="0"/>
                                  </p:stCondLst>
                                  <p:childTnLst>
                                    <p:set>
                                      <p:cBhvr>
                                        <p:cTn id="128" dur="1" fill="hold">
                                          <p:stCondLst>
                                            <p:cond delay="0"/>
                                          </p:stCondLst>
                                        </p:cTn>
                                        <p:tgtEl>
                                          <p:spTgt spid="176"/>
                                        </p:tgtEl>
                                        <p:attrNameLst>
                                          <p:attrName>style.visibility</p:attrName>
                                        </p:attrNameLst>
                                      </p:cBhvr>
                                      <p:to>
                                        <p:strVal val="visible"/>
                                      </p:to>
                                    </p:set>
                                    <p:animEffect transition="in" filter="fade">
                                      <p:cBhvr>
                                        <p:cTn id="129" dur="500"/>
                                        <p:tgtEl>
                                          <p:spTgt spid="176"/>
                                        </p:tgtEl>
                                      </p:cBhvr>
                                    </p:animEffect>
                                  </p:childTnLst>
                                </p:cTn>
                              </p:par>
                              <p:par>
                                <p:cTn id="130" presetID="10" presetClass="entr" presetSubtype="0" fill="hold" nodeType="with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childTnLst>
                                </p:cTn>
                              </p:par>
                              <p:par>
                                <p:cTn id="133" presetID="10" presetClass="entr" presetSubtype="0" fill="hold" nodeType="withEffect">
                                  <p:stCondLst>
                                    <p:cond delay="0"/>
                                  </p:stCondLst>
                                  <p:childTnLst>
                                    <p:set>
                                      <p:cBhvr>
                                        <p:cTn id="134" dur="1" fill="hold">
                                          <p:stCondLst>
                                            <p:cond delay="0"/>
                                          </p:stCondLst>
                                        </p:cTn>
                                        <p:tgtEl>
                                          <p:spTgt spid="182"/>
                                        </p:tgtEl>
                                        <p:attrNameLst>
                                          <p:attrName>style.visibility</p:attrName>
                                        </p:attrNameLst>
                                      </p:cBhvr>
                                      <p:to>
                                        <p:strVal val="visible"/>
                                      </p:to>
                                    </p:set>
                                    <p:animEffect transition="in" filter="fade">
                                      <p:cBhvr>
                                        <p:cTn id="13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C1AD-58FE-4BBC-91FC-E0FC56CFF07E}"/>
              </a:ext>
            </a:extLst>
          </p:cNvPr>
          <p:cNvSpPr>
            <a:spLocks noGrp="1"/>
          </p:cNvSpPr>
          <p:nvPr>
            <p:ph type="title"/>
          </p:nvPr>
        </p:nvSpPr>
        <p:spPr/>
        <p:txBody>
          <a:bodyPr/>
          <a:lstStyle/>
          <a:p>
            <a:r>
              <a:rPr lang="en-US" dirty="0"/>
              <a:t>DevOps with Azure </a:t>
            </a:r>
            <a:r>
              <a:rPr lang="en-US" b="1" dirty="0"/>
              <a:t>and</a:t>
            </a:r>
            <a:r>
              <a:rPr lang="en-US" dirty="0"/>
              <a:t> Open Source Software</a:t>
            </a:r>
          </a:p>
        </p:txBody>
      </p:sp>
      <p:pic>
        <p:nvPicPr>
          <p:cNvPr id="4" name="Picture 3" descr="A picture containing sky, map, tennis&#10;&#10;Description generated with very high confidence">
            <a:extLst>
              <a:ext uri="{FF2B5EF4-FFF2-40B4-BE49-F238E27FC236}">
                <a16:creationId xmlns:a16="http://schemas.microsoft.com/office/drawing/2014/main" id="{4BCE286D-95F2-4771-84BB-1C06994D3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44" y="2175387"/>
            <a:ext cx="5586317" cy="3392129"/>
          </a:xfrm>
          <a:prstGeom prst="rect">
            <a:avLst/>
          </a:prstGeom>
        </p:spPr>
      </p:pic>
      <p:pic>
        <p:nvPicPr>
          <p:cNvPr id="6" name="Picture 5" descr="A close up of a map&#10;&#10;Description generated with high confidence">
            <a:extLst>
              <a:ext uri="{FF2B5EF4-FFF2-40B4-BE49-F238E27FC236}">
                <a16:creationId xmlns:a16="http://schemas.microsoft.com/office/drawing/2014/main" id="{612603D1-91D6-423E-A9C2-0D1E8E262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397" y="2175387"/>
            <a:ext cx="5661683" cy="3392129"/>
          </a:xfrm>
          <a:prstGeom prst="rect">
            <a:avLst/>
          </a:prstGeom>
        </p:spPr>
      </p:pic>
      <p:sp>
        <p:nvSpPr>
          <p:cNvPr id="7" name="TextBox 6">
            <a:extLst>
              <a:ext uri="{FF2B5EF4-FFF2-40B4-BE49-F238E27FC236}">
                <a16:creationId xmlns:a16="http://schemas.microsoft.com/office/drawing/2014/main" id="{10A81FD7-6006-49FF-821B-51A687E03524}"/>
              </a:ext>
            </a:extLst>
          </p:cNvPr>
          <p:cNvSpPr txBox="1"/>
          <p:nvPr/>
        </p:nvSpPr>
        <p:spPr>
          <a:xfrm>
            <a:off x="610479" y="5560143"/>
            <a:ext cx="48448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Jenkins, Terraform &amp; VMSS</a:t>
            </a:r>
          </a:p>
        </p:txBody>
      </p:sp>
      <p:sp>
        <p:nvSpPr>
          <p:cNvPr id="8" name="TextBox 7">
            <a:extLst>
              <a:ext uri="{FF2B5EF4-FFF2-40B4-BE49-F238E27FC236}">
                <a16:creationId xmlns:a16="http://schemas.microsoft.com/office/drawing/2014/main" id="{89292903-7359-4405-A19F-A1E9B03C2638}"/>
              </a:ext>
            </a:extLst>
          </p:cNvPr>
          <p:cNvSpPr txBox="1"/>
          <p:nvPr/>
        </p:nvSpPr>
        <p:spPr>
          <a:xfrm>
            <a:off x="6671815" y="5560143"/>
            <a:ext cx="4844845"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Jenkins, Containers &amp; AKS</a:t>
            </a:r>
          </a:p>
        </p:txBody>
      </p:sp>
    </p:spTree>
    <p:extLst>
      <p:ext uri="{BB962C8B-B14F-4D97-AF65-F5344CB8AC3E}">
        <p14:creationId xmlns:p14="http://schemas.microsoft.com/office/powerpoint/2010/main" val="749442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1FCC-57FE-4FB5-99DF-3FA64B288F0E}"/>
              </a:ext>
            </a:extLst>
          </p:cNvPr>
          <p:cNvSpPr>
            <a:spLocks noGrp="1"/>
          </p:cNvSpPr>
          <p:nvPr>
            <p:ph type="title"/>
          </p:nvPr>
        </p:nvSpPr>
        <p:spPr/>
        <p:txBody>
          <a:bodyPr/>
          <a:lstStyle/>
          <a:p>
            <a:r>
              <a:rPr lang="en-US"/>
              <a:t>Open Source</a:t>
            </a:r>
          </a:p>
        </p:txBody>
      </p:sp>
      <p:sp>
        <p:nvSpPr>
          <p:cNvPr id="3" name="Rectangle 2">
            <a:extLst>
              <a:ext uri="{FF2B5EF4-FFF2-40B4-BE49-F238E27FC236}">
                <a16:creationId xmlns:a16="http://schemas.microsoft.com/office/drawing/2014/main" id="{5303F3B8-1F91-4D86-B6E5-8324F6FF5C08}"/>
              </a:ext>
            </a:extLst>
          </p:cNvPr>
          <p:cNvSpPr/>
          <p:nvPr/>
        </p:nvSpPr>
        <p:spPr>
          <a:xfrm>
            <a:off x="980768" y="1821426"/>
            <a:ext cx="9446342" cy="3539430"/>
          </a:xfrm>
          <a:prstGeom prst="rect">
            <a:avLst/>
          </a:prstGeom>
        </p:spPr>
        <p:txBody>
          <a:bodyPr wrap="square">
            <a:spAutoFit/>
          </a:bodyPr>
          <a:lstStyle/>
          <a:p>
            <a:r>
              <a:rPr lang="en-US" sz="2800" dirty="0">
                <a:latin typeface="Calibri" panose="020F0502020204030204" pitchFamily="34" charset="0"/>
              </a:rPr>
              <a:t>According to Forrester, over </a:t>
            </a:r>
            <a:r>
              <a:rPr lang="en-US" sz="2800" b="1" dirty="0">
                <a:latin typeface="Calibri" panose="020F0502020204030204" pitchFamily="34" charset="0"/>
              </a:rPr>
              <a:t>forty percent </a:t>
            </a:r>
            <a:r>
              <a:rPr lang="en-US" sz="2800" dirty="0">
                <a:latin typeface="Calibri" panose="020F0502020204030204" pitchFamily="34" charset="0"/>
              </a:rPr>
              <a:t>of CIOs view adoption of open source technologies as critical for them in the next year – primarily because of low cost, avoidance of vendor lock-in and agility. </a:t>
            </a:r>
          </a:p>
          <a:p>
            <a:endParaRPr lang="en-US" sz="2800" dirty="0">
              <a:latin typeface="Calibri" panose="020F0502020204030204" pitchFamily="34" charset="0"/>
            </a:endParaRPr>
          </a:p>
          <a:p>
            <a:r>
              <a:rPr lang="en-US" sz="2800" dirty="0">
                <a:latin typeface="Calibri" panose="020F0502020204030204" pitchFamily="34" charset="0"/>
              </a:rPr>
              <a:t>And that same North Bridge study saw use of OSS increased </a:t>
            </a:r>
            <a:r>
              <a:rPr lang="en-US" sz="2800" b="1" dirty="0">
                <a:latin typeface="Calibri" panose="020F0502020204030204" pitchFamily="34" charset="0"/>
              </a:rPr>
              <a:t>sixty-five percent </a:t>
            </a:r>
            <a:r>
              <a:rPr lang="en-US" sz="2800" dirty="0">
                <a:latin typeface="Calibri" panose="020F0502020204030204" pitchFamily="34" charset="0"/>
              </a:rPr>
              <a:t>over same companies surveyed from previous year.</a:t>
            </a:r>
          </a:p>
        </p:txBody>
      </p:sp>
      <p:sp>
        <p:nvSpPr>
          <p:cNvPr id="4" name="TextBox 3">
            <a:extLst>
              <a:ext uri="{FF2B5EF4-FFF2-40B4-BE49-F238E27FC236}">
                <a16:creationId xmlns:a16="http://schemas.microsoft.com/office/drawing/2014/main" id="{28A95F26-D316-4E72-89A8-75AA2B814530}"/>
              </a:ext>
            </a:extLst>
          </p:cNvPr>
          <p:cNvSpPr txBox="1"/>
          <p:nvPr/>
        </p:nvSpPr>
        <p:spPr>
          <a:xfrm>
            <a:off x="7701812" y="5531441"/>
            <a:ext cx="272529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hlinkClick r:id="rId3"/>
              </a:rPr>
              <a:t>Mark Russinovich on Microsoft Blog</a:t>
            </a:r>
            <a:endParaRPr lang="en-US" sz="12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21846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C050-7ECC-4DD6-BEE0-EFB01A6A0D36}"/>
              </a:ext>
            </a:extLst>
          </p:cNvPr>
          <p:cNvSpPr>
            <a:spLocks noGrp="1"/>
          </p:cNvSpPr>
          <p:nvPr>
            <p:ph type="title"/>
          </p:nvPr>
        </p:nvSpPr>
        <p:spPr/>
        <p:txBody>
          <a:bodyPr/>
          <a:lstStyle/>
          <a:p>
            <a:r>
              <a:rPr lang="en-US" dirty="0"/>
              <a:t>Hybrid Cloud is here to stay!</a:t>
            </a:r>
          </a:p>
        </p:txBody>
      </p:sp>
      <p:graphicFrame>
        <p:nvGraphicFramePr>
          <p:cNvPr id="3" name="Diagram 2">
            <a:extLst>
              <a:ext uri="{FF2B5EF4-FFF2-40B4-BE49-F238E27FC236}">
                <a16:creationId xmlns:a16="http://schemas.microsoft.com/office/drawing/2014/main" id="{60BE4EEC-46A7-4F7C-9CC0-E6D2997ECB75}"/>
              </a:ext>
            </a:extLst>
          </p:cNvPr>
          <p:cNvGraphicFramePr/>
          <p:nvPr>
            <p:extLst>
              <p:ext uri="{D42A27DB-BD31-4B8C-83A1-F6EECF244321}">
                <p14:modId xmlns:p14="http://schemas.microsoft.com/office/powerpoint/2010/main" val="2533290717"/>
              </p:ext>
            </p:extLst>
          </p:nvPr>
        </p:nvGraphicFramePr>
        <p:xfrm>
          <a:off x="4832868" y="88442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hlinkClick r:id="rId8"/>
            <a:extLst>
              <a:ext uri="{FF2B5EF4-FFF2-40B4-BE49-F238E27FC236}">
                <a16:creationId xmlns:a16="http://schemas.microsoft.com/office/drawing/2014/main" id="{BB0D6929-7E2B-4607-B7A7-97CD3B1F579B}"/>
              </a:ext>
            </a:extLst>
          </p:cNvPr>
          <p:cNvSpPr txBox="1"/>
          <p:nvPr/>
        </p:nvSpPr>
        <p:spPr>
          <a:xfrm>
            <a:off x="8560172" y="-27111"/>
            <a:ext cx="3631828"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hlinkClick r:id="rId8"/>
              </a:rPr>
              <a:t>Source: </a:t>
            </a:r>
            <a:r>
              <a:rPr lang="en-US" sz="1200" dirty="0" err="1">
                <a:gradFill>
                  <a:gsLst>
                    <a:gs pos="2917">
                      <a:schemeClr val="tx1"/>
                    </a:gs>
                    <a:gs pos="30000">
                      <a:schemeClr val="tx1"/>
                    </a:gs>
                  </a:gsLst>
                  <a:lin ang="5400000" scaled="0"/>
                </a:gradFill>
                <a:hlinkClick r:id="rId8"/>
              </a:rPr>
              <a:t>RightScale</a:t>
            </a:r>
            <a:r>
              <a:rPr lang="en-US" sz="1200" dirty="0">
                <a:gradFill>
                  <a:gsLst>
                    <a:gs pos="2917">
                      <a:schemeClr val="tx1"/>
                    </a:gs>
                    <a:gs pos="30000">
                      <a:schemeClr val="tx1"/>
                    </a:gs>
                  </a:gsLst>
                  <a:lin ang="5400000" scaled="0"/>
                </a:gradFill>
                <a:hlinkClick r:id="rId8"/>
              </a:rPr>
              <a:t> 2017 State of the Cloud Report</a:t>
            </a:r>
            <a:endParaRPr lang="en-US" sz="12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801F13CE-D897-4DF3-B3DD-5862C71C0E58}"/>
              </a:ext>
            </a:extLst>
          </p:cNvPr>
          <p:cNvSpPr txBox="1"/>
          <p:nvPr/>
        </p:nvSpPr>
        <p:spPr>
          <a:xfrm>
            <a:off x="269240" y="1602725"/>
            <a:ext cx="4912360" cy="259763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95% Customers are using Cloud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Customers running apps in 4 clouds on average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Experimenting in 4 more</a:t>
            </a:r>
          </a:p>
        </p:txBody>
      </p:sp>
      <p:sp>
        <p:nvSpPr>
          <p:cNvPr id="6" name="TextBox 5">
            <a:extLst>
              <a:ext uri="{FF2B5EF4-FFF2-40B4-BE49-F238E27FC236}">
                <a16:creationId xmlns:a16="http://schemas.microsoft.com/office/drawing/2014/main" id="{A0ED34B9-336F-4F39-B546-41DDE283CDD5}"/>
              </a:ext>
            </a:extLst>
          </p:cNvPr>
          <p:cNvSpPr txBox="1"/>
          <p:nvPr/>
        </p:nvSpPr>
        <p:spPr>
          <a:xfrm>
            <a:off x="6071290" y="6125093"/>
            <a:ext cx="23313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Public = 89%</a:t>
            </a:r>
          </a:p>
        </p:txBody>
      </p:sp>
      <p:sp>
        <p:nvSpPr>
          <p:cNvPr id="7" name="TextBox 6">
            <a:extLst>
              <a:ext uri="{FF2B5EF4-FFF2-40B4-BE49-F238E27FC236}">
                <a16:creationId xmlns:a16="http://schemas.microsoft.com/office/drawing/2014/main" id="{DE3D5079-30A1-44F7-870D-4834FDAAAEBD}"/>
              </a:ext>
            </a:extLst>
          </p:cNvPr>
          <p:cNvSpPr txBox="1"/>
          <p:nvPr/>
        </p:nvSpPr>
        <p:spPr>
          <a:xfrm>
            <a:off x="8929820" y="6125093"/>
            <a:ext cx="233130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Private = 72%</a:t>
            </a:r>
          </a:p>
        </p:txBody>
      </p:sp>
      <p:sp>
        <p:nvSpPr>
          <p:cNvPr id="8" name="TextBox 7">
            <a:extLst>
              <a:ext uri="{FF2B5EF4-FFF2-40B4-BE49-F238E27FC236}">
                <a16:creationId xmlns:a16="http://schemas.microsoft.com/office/drawing/2014/main" id="{6CC26B98-C92C-474E-9F0F-A760661DFB00}"/>
              </a:ext>
            </a:extLst>
          </p:cNvPr>
          <p:cNvSpPr txBox="1"/>
          <p:nvPr/>
        </p:nvSpPr>
        <p:spPr>
          <a:xfrm>
            <a:off x="5325765" y="3189274"/>
            <a:ext cx="9514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22%</a:t>
            </a:r>
          </a:p>
        </p:txBody>
      </p:sp>
      <p:sp>
        <p:nvSpPr>
          <p:cNvPr id="9" name="TextBox 8">
            <a:extLst>
              <a:ext uri="{FF2B5EF4-FFF2-40B4-BE49-F238E27FC236}">
                <a16:creationId xmlns:a16="http://schemas.microsoft.com/office/drawing/2014/main" id="{5ACBB4FD-E5D3-480A-BCCA-D54F457F6AA6}"/>
              </a:ext>
            </a:extLst>
          </p:cNvPr>
          <p:cNvSpPr txBox="1"/>
          <p:nvPr/>
        </p:nvSpPr>
        <p:spPr>
          <a:xfrm>
            <a:off x="7974230" y="3279823"/>
            <a:ext cx="9514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67%</a:t>
            </a:r>
          </a:p>
        </p:txBody>
      </p:sp>
      <p:sp>
        <p:nvSpPr>
          <p:cNvPr id="10" name="TextBox 9">
            <a:extLst>
              <a:ext uri="{FF2B5EF4-FFF2-40B4-BE49-F238E27FC236}">
                <a16:creationId xmlns:a16="http://schemas.microsoft.com/office/drawing/2014/main" id="{A9B82BE7-1DCA-4D50-87FC-BB5B53AF22AF}"/>
              </a:ext>
            </a:extLst>
          </p:cNvPr>
          <p:cNvSpPr txBox="1"/>
          <p:nvPr/>
        </p:nvSpPr>
        <p:spPr>
          <a:xfrm>
            <a:off x="10622695" y="3279823"/>
            <a:ext cx="80318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5%</a:t>
            </a:r>
          </a:p>
        </p:txBody>
      </p:sp>
    </p:spTree>
    <p:extLst>
      <p:ext uri="{BB962C8B-B14F-4D97-AF65-F5344CB8AC3E}">
        <p14:creationId xmlns:p14="http://schemas.microsoft.com/office/powerpoint/2010/main" val="3317199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E32BFF1F-C736-4493-83B2-7A06D15A1E41}"/>
                                            </p:graphicEl>
                                          </p:spTgt>
                                        </p:tgtEl>
                                        <p:attrNameLst>
                                          <p:attrName>style.visibility</p:attrName>
                                        </p:attrNameLst>
                                      </p:cBhvr>
                                      <p:to>
                                        <p:strVal val="visible"/>
                                      </p:to>
                                    </p:set>
                                    <p:animEffect transition="in" filter="fade">
                                      <p:cBhvr>
                                        <p:cTn id="12" dur="500"/>
                                        <p:tgtEl>
                                          <p:spTgt spid="3">
                                            <p:graphicEl>
                                              <a:dgm id="{E32BFF1F-C736-4493-83B2-7A06D15A1E4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04E9E8AE-0720-40BD-AD62-E7FDDDCCC1FD}"/>
                                            </p:graphicEl>
                                          </p:spTgt>
                                        </p:tgtEl>
                                        <p:attrNameLst>
                                          <p:attrName>style.visibility</p:attrName>
                                        </p:attrNameLst>
                                      </p:cBhvr>
                                      <p:to>
                                        <p:strVal val="visible"/>
                                      </p:to>
                                    </p:set>
                                    <p:animEffect transition="in" filter="fade">
                                      <p:cBhvr>
                                        <p:cTn id="20" dur="500"/>
                                        <p:tgtEl>
                                          <p:spTgt spid="3">
                                            <p:graphicEl>
                                              <a:dgm id="{04E9E8AE-0720-40BD-AD62-E7FDDDCCC1F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3">
                                            <p:graphicEl>
                                              <a:dgm id="{E32BFF1F-C736-4493-83B2-7A06D15A1E41}"/>
                                            </p:graphicEl>
                                          </p:spTgt>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2" nodeType="withEffect">
                                  <p:stCondLst>
                                    <p:cond delay="0"/>
                                  </p:stCondLst>
                                  <p:childTnLst>
                                    <p:set>
                                      <p:cBhvr>
                                        <p:cTn id="40" dur="1" fill="hold">
                                          <p:stCondLst>
                                            <p:cond delay="0"/>
                                          </p:stCondLst>
                                        </p:cTn>
                                        <p:tgtEl>
                                          <p:spTgt spid="3">
                                            <p:graphicEl>
                                              <a:dgm id="{E32BFF1F-C736-4493-83B2-7A06D15A1E41}"/>
                                            </p:graphicEl>
                                          </p:spTgt>
                                        </p:tgtEl>
                                        <p:attrNameLst>
                                          <p:attrName>style.visibility</p:attrName>
                                        </p:attrNameLst>
                                      </p:cBhvr>
                                      <p:to>
                                        <p:strVal val="visible"/>
                                      </p:to>
                                    </p:set>
                                    <p:animEffect transition="in" filter="fade">
                                      <p:cBhvr>
                                        <p:cTn id="41" dur="500"/>
                                        <p:tgtEl>
                                          <p:spTgt spid="3">
                                            <p:graphicEl>
                                              <a:dgm id="{E32BFF1F-C736-4493-83B2-7A06D15A1E41}"/>
                                            </p:graphicEl>
                                          </p:spTgt>
                                        </p:tgtEl>
                                      </p:cBhvr>
                                    </p:animEffect>
                                  </p:childTnLst>
                                </p:cTn>
                              </p:par>
                              <p:par>
                                <p:cTn id="42" presetID="10" presetClass="entr" presetSubtype="0" fill="hold" grpId="2"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2" end="2"/>
                                            </p:txEl>
                                          </p:spTgt>
                                        </p:tgtEl>
                                        <p:attrNameLst>
                                          <p:attrName>style.visibility</p:attrName>
                                        </p:attrNameLst>
                                      </p:cBhvr>
                                      <p:to>
                                        <p:strVal val="visible"/>
                                      </p:to>
                                    </p:set>
                                    <p:animEffect transition="in" filter="fade">
                                      <p:cBhvr>
                                        <p:cTn id="49" dur="500"/>
                                        <p:tgtEl>
                                          <p:spTgt spid="5">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3" grpId="1" uiExpand="1">
        <p:bldSub>
          <a:bldDgm bld="one"/>
        </p:bldSub>
      </p:bldGraphic>
      <p:bldGraphic spid="3" grpId="2" uiExpand="1">
        <p:bldSub>
          <a:bldDgm bld="one"/>
        </p:bldSub>
      </p:bldGraphic>
      <p:bldP spid="5" grpId="0" uiExpand="1" build="p"/>
      <p:bldP spid="6" grpId="0" uiExpand="1"/>
      <p:bldP spid="6" grpId="1"/>
      <p:bldP spid="6" grpId="2"/>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0FC7C22F-2870-414E-B119-BB24A4B79281}"/>
                  </a:ext>
                </a:extLst>
              </p:cNvPr>
              <p:cNvGraphicFramePr>
                <a:graphicFrameLocks noChangeAspect="1"/>
              </p:cNvGraphicFramePr>
              <p:nvPr>
                <p:extLst>
                  <p:ext uri="{D42A27DB-BD31-4B8C-83A1-F6EECF244321}">
                    <p14:modId xmlns:p14="http://schemas.microsoft.com/office/powerpoint/2010/main" val="1443153931"/>
                  </p:ext>
                </p:extLst>
              </p:nvPr>
            </p:nvGraphicFramePr>
            <p:xfrm>
              <a:off x="336527" y="3500879"/>
              <a:ext cx="2029242" cy="879338"/>
            </p:xfrm>
            <a:graphic>
              <a:graphicData uri="http://schemas.microsoft.com/office/powerpoint/2016/sectionzoom">
                <psez:sectionZm>
                  <psez:sectionZmObj sectionId="{F98C750E-C547-493E-AAB4-833A6680C4DC}">
                    <psez:zmPr id="{BCC9AE9D-2D78-4D6E-9AC7-EAADC3FB8598}"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029242" cy="879338"/>
                        </a:xfrm>
                        <a:prstGeom prst="rect">
                          <a:avLst/>
                        </a:prstGeom>
                      </p166:spPr>
                    </psez:zmPr>
                  </psez:sectionZmObj>
                </psez:sectionZm>
              </a:graphicData>
            </a:graphic>
          </p:graphicFrame>
        </mc:Choice>
        <mc:Fallback xmlns="">
          <p:pic>
            <p:nvPicPr>
              <p:cNvPr id="32" name="Section Zoom 31">
                <a:hlinkClick r:id="rId4" action="ppaction://hlinksldjump"/>
                <a:extLst>
                  <a:ext uri="{FF2B5EF4-FFF2-40B4-BE49-F238E27FC236}">
                    <a16:creationId xmlns:a16="http://schemas.microsoft.com/office/drawing/2014/main" id="{0FC7C22F-2870-414E-B119-BB24A4B7928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36527" y="3500879"/>
                <a:ext cx="2029242" cy="87933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DA5675D1-ECEB-43CE-84FD-147749439FD7}"/>
                  </a:ext>
                </a:extLst>
              </p:cNvPr>
              <p:cNvGraphicFramePr>
                <a:graphicFrameLocks noChangeAspect="1"/>
              </p:cNvGraphicFramePr>
              <p:nvPr>
                <p:extLst>
                  <p:ext uri="{D42A27DB-BD31-4B8C-83A1-F6EECF244321}">
                    <p14:modId xmlns:p14="http://schemas.microsoft.com/office/powerpoint/2010/main" val="3572719149"/>
                  </p:ext>
                </p:extLst>
              </p:nvPr>
            </p:nvGraphicFramePr>
            <p:xfrm>
              <a:off x="3919354" y="1968654"/>
              <a:ext cx="2790165" cy="734254"/>
            </p:xfrm>
            <a:graphic>
              <a:graphicData uri="http://schemas.microsoft.com/office/powerpoint/2016/sectionzoom">
                <psez:sectionZm>
                  <psez:sectionZmObj sectionId="{BD346EA5-5DDB-4A3E-B5E9-7E4CCA8C88F0}">
                    <psez:zmPr id="{F6C40276-1D24-4EE3-A64C-96596EEBEA98}"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790165" cy="734254"/>
                        </a:xfrm>
                        <a:prstGeom prst="rect">
                          <a:avLst/>
                        </a:prstGeom>
                        <a:ln w="3175">
                          <a:noFill/>
                        </a:ln>
                      </p166:spPr>
                    </psez:zmPr>
                  </psez:sectionZmObj>
                </psez:sectionZm>
              </a:graphicData>
            </a:graphic>
          </p:graphicFrame>
        </mc:Choice>
        <mc:Fallback xmlns="">
          <p:pic>
            <p:nvPicPr>
              <p:cNvPr id="36" name="Section Zoom 35">
                <a:hlinkClick r:id="rId10" action="ppaction://hlinksldjump"/>
                <a:extLst>
                  <a:ext uri="{FF2B5EF4-FFF2-40B4-BE49-F238E27FC236}">
                    <a16:creationId xmlns:a16="http://schemas.microsoft.com/office/drawing/2014/main" id="{DA5675D1-ECEB-43CE-84FD-147749439FD7}"/>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3919354" y="1968654"/>
                <a:ext cx="2790165" cy="73425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8" name="Section Zoom 37">
                <a:extLst>
                  <a:ext uri="{FF2B5EF4-FFF2-40B4-BE49-F238E27FC236}">
                    <a16:creationId xmlns:a16="http://schemas.microsoft.com/office/drawing/2014/main" id="{30677887-6D52-47E1-826E-E6A5A76DAAB9}"/>
                  </a:ext>
                </a:extLst>
              </p:cNvPr>
              <p:cNvGraphicFramePr>
                <a:graphicFrameLocks noChangeAspect="1"/>
              </p:cNvGraphicFramePr>
              <p:nvPr>
                <p:extLst>
                  <p:ext uri="{D42A27DB-BD31-4B8C-83A1-F6EECF244321}">
                    <p14:modId xmlns:p14="http://schemas.microsoft.com/office/powerpoint/2010/main" val="2351911822"/>
                  </p:ext>
                </p:extLst>
              </p:nvPr>
            </p:nvGraphicFramePr>
            <p:xfrm>
              <a:off x="3011246" y="3862693"/>
              <a:ext cx="2790166" cy="731607"/>
            </p:xfrm>
            <a:graphic>
              <a:graphicData uri="http://schemas.microsoft.com/office/powerpoint/2016/sectionzoom">
                <psez:sectionZm>
                  <psez:sectionZmObj sectionId="{382D7CAE-B6AD-4DF1-AE69-E314172258C5}">
                    <psez:zmPr id="{7C6AFF19-67D0-4863-92E3-C7338795B0F3}"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790166" cy="731607"/>
                        </a:xfrm>
                        <a:prstGeom prst="rect">
                          <a:avLst/>
                        </a:prstGeom>
                        <a:ln w="3175">
                          <a:noFill/>
                        </a:ln>
                      </p166:spPr>
                    </psez:zmPr>
                  </psez:sectionZmObj>
                </psez:sectionZm>
              </a:graphicData>
            </a:graphic>
          </p:graphicFrame>
        </mc:Choice>
        <mc:Fallback xmlns="">
          <p:pic>
            <p:nvPicPr>
              <p:cNvPr id="38" name="Section Zoom 37">
                <a:hlinkClick r:id="rId13" action="ppaction://hlinksldjump"/>
                <a:extLst>
                  <a:ext uri="{FF2B5EF4-FFF2-40B4-BE49-F238E27FC236}">
                    <a16:creationId xmlns:a16="http://schemas.microsoft.com/office/drawing/2014/main" id="{30677887-6D52-47E1-826E-E6A5A76DAAB9}"/>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3011246" y="3862693"/>
                <a:ext cx="2790166" cy="73160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40" name="Section Zoom 39">
                <a:extLst>
                  <a:ext uri="{FF2B5EF4-FFF2-40B4-BE49-F238E27FC236}">
                    <a16:creationId xmlns:a16="http://schemas.microsoft.com/office/drawing/2014/main" id="{4F356B42-9CCE-4AA8-AB72-2A94AB9C8FE9}"/>
                  </a:ext>
                </a:extLst>
              </p:cNvPr>
              <p:cNvGraphicFramePr>
                <a:graphicFrameLocks noChangeAspect="1"/>
              </p:cNvGraphicFramePr>
              <p:nvPr>
                <p:extLst>
                  <p:ext uri="{D42A27DB-BD31-4B8C-83A1-F6EECF244321}">
                    <p14:modId xmlns:p14="http://schemas.microsoft.com/office/powerpoint/2010/main" val="3955111196"/>
                  </p:ext>
                </p:extLst>
              </p:nvPr>
            </p:nvGraphicFramePr>
            <p:xfrm>
              <a:off x="7005295" y="3732840"/>
              <a:ext cx="1964887" cy="731607"/>
            </p:xfrm>
            <a:graphic>
              <a:graphicData uri="http://schemas.microsoft.com/office/powerpoint/2016/sectionzoom">
                <psez:sectionZm>
                  <psez:sectionZmObj sectionId="{41088BE8-D5C6-4E4B-8C61-12BFF92260D7}">
                    <psez:zmPr id="{A8A33068-5DB1-4936-93E2-D2B43D72B4AD}"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964887" cy="731607"/>
                        </a:xfrm>
                        <a:prstGeom prst="rect">
                          <a:avLst/>
                        </a:prstGeom>
                        <a:ln w="3175">
                          <a:noFill/>
                        </a:ln>
                      </p166:spPr>
                    </psez:zmPr>
                  </psez:sectionZmObj>
                </psez:sectionZm>
              </a:graphicData>
            </a:graphic>
          </p:graphicFrame>
        </mc:Choice>
        <mc:Fallback xmlns="">
          <p:pic>
            <p:nvPicPr>
              <p:cNvPr id="40" name="Section Zoom 39">
                <a:hlinkClick r:id="rId16" action="ppaction://hlinksldjump"/>
                <a:extLst>
                  <a:ext uri="{FF2B5EF4-FFF2-40B4-BE49-F238E27FC236}">
                    <a16:creationId xmlns:a16="http://schemas.microsoft.com/office/drawing/2014/main" id="{4F356B42-9CCE-4AA8-AB72-2A94AB9C8FE9}"/>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7005295" y="3732840"/>
                <a:ext cx="1964887" cy="73160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42" name="Section Zoom 41">
                <a:extLst>
                  <a:ext uri="{FF2B5EF4-FFF2-40B4-BE49-F238E27FC236}">
                    <a16:creationId xmlns:a16="http://schemas.microsoft.com/office/drawing/2014/main" id="{7FEEC6F7-7055-46D3-AA2F-2BC5A5328B0B}"/>
                  </a:ext>
                </a:extLst>
              </p:cNvPr>
              <p:cNvGraphicFramePr>
                <a:graphicFrameLocks noChangeAspect="1"/>
              </p:cNvGraphicFramePr>
              <p:nvPr>
                <p:extLst>
                  <p:ext uri="{D42A27DB-BD31-4B8C-83A1-F6EECF244321}">
                    <p14:modId xmlns:p14="http://schemas.microsoft.com/office/powerpoint/2010/main" val="3472965431"/>
                  </p:ext>
                </p:extLst>
              </p:nvPr>
            </p:nvGraphicFramePr>
            <p:xfrm>
              <a:off x="9476963" y="3198815"/>
              <a:ext cx="2318688" cy="716095"/>
            </p:xfrm>
            <a:graphic>
              <a:graphicData uri="http://schemas.microsoft.com/office/powerpoint/2016/sectionzoom">
                <psez:sectionZm>
                  <psez:sectionZmObj sectionId="{5BA79BD6-D2F1-4803-A6F8-F63C2C31174E}">
                    <psez:zmPr id="{CC8682F5-9D59-463A-BA61-BAB41F2BF4BB}"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2318688" cy="716095"/>
                        </a:xfrm>
                        <a:prstGeom prst="rect">
                          <a:avLst/>
                        </a:prstGeom>
                        <a:ln w="3175">
                          <a:noFill/>
                        </a:ln>
                      </p166:spPr>
                    </psez:zmPr>
                  </psez:sectionZmObj>
                </psez:sectionZm>
              </a:graphicData>
            </a:graphic>
          </p:graphicFrame>
        </mc:Choice>
        <mc:Fallback xmlns="">
          <p:pic>
            <p:nvPicPr>
              <p:cNvPr id="42" name="Section Zoom 41">
                <a:hlinkClick r:id="rId19" action="ppaction://hlinksldjump"/>
                <a:extLst>
                  <a:ext uri="{FF2B5EF4-FFF2-40B4-BE49-F238E27FC236}">
                    <a16:creationId xmlns:a16="http://schemas.microsoft.com/office/drawing/2014/main" id="{7FEEC6F7-7055-46D3-AA2F-2BC5A5328B0B}"/>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9476963" y="3198815"/>
                <a:ext cx="2318688" cy="716095"/>
              </a:xfrm>
              <a:prstGeom prst="rect">
                <a:avLst/>
              </a:prstGeom>
              <a:ln w="3175">
                <a:noFill/>
              </a:ln>
            </p:spPr>
          </p:pic>
        </mc:Fallback>
      </mc:AlternateContent>
      <p:sp>
        <p:nvSpPr>
          <p:cNvPr id="43" name="TextBox 42">
            <a:extLst>
              <a:ext uri="{FF2B5EF4-FFF2-40B4-BE49-F238E27FC236}">
                <a16:creationId xmlns:a16="http://schemas.microsoft.com/office/drawing/2014/main" id="{C946B6BD-737C-4923-BF80-21ADC7DECFB1}"/>
              </a:ext>
            </a:extLst>
          </p:cNvPr>
          <p:cNvSpPr txBox="1"/>
          <p:nvPr/>
        </p:nvSpPr>
        <p:spPr>
          <a:xfrm>
            <a:off x="138996" y="422697"/>
            <a:ext cx="11831562"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a:gradFill>
                  <a:gsLst>
                    <a:gs pos="2917">
                      <a:schemeClr val="tx1"/>
                    </a:gs>
                    <a:gs pos="30000">
                      <a:schemeClr val="tx1"/>
                    </a:gs>
                  </a:gsLst>
                  <a:lin ang="5400000" scaled="0"/>
                </a:gradFill>
              </a:rPr>
              <a:t>DevOps on Azure</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80148DD9-C32D-4A82-9494-6C5556AB0961}"/>
                  </a:ext>
                </a:extLst>
              </p:cNvPr>
              <p:cNvGraphicFramePr>
                <a:graphicFrameLocks noChangeAspect="1"/>
              </p:cNvGraphicFramePr>
              <p:nvPr>
                <p:extLst>
                  <p:ext uri="{D42A27DB-BD31-4B8C-83A1-F6EECF244321}">
                    <p14:modId xmlns:p14="http://schemas.microsoft.com/office/powerpoint/2010/main" val="1897427465"/>
                  </p:ext>
                </p:extLst>
              </p:nvPr>
            </p:nvGraphicFramePr>
            <p:xfrm>
              <a:off x="8620754" y="5054587"/>
              <a:ext cx="1832062" cy="716095"/>
            </p:xfrm>
            <a:graphic>
              <a:graphicData uri="http://schemas.microsoft.com/office/powerpoint/2016/sectionzoom">
                <psez:sectionZm>
                  <psez:sectionZmObj sectionId="{67A4694A-1C61-0847-9E90-1037778D6C93}">
                    <psez:zmPr id="{8CE0CA7F-DB9B-49DE-ABD3-80C5F80B0189}"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1832062" cy="716095"/>
                        </a:xfrm>
                        <a:prstGeom prst="rect">
                          <a:avLst/>
                        </a:prstGeom>
                        <a:ln w="3175">
                          <a:noFill/>
                        </a:ln>
                      </p166:spPr>
                    </psez:zmPr>
                  </psez:sectionZmObj>
                </psez:sectionZm>
              </a:graphicData>
            </a:graphic>
          </p:graphicFrame>
        </mc:Choice>
        <mc:Fallback xmlns="">
          <p:pic>
            <p:nvPicPr>
              <p:cNvPr id="4" name="Section Zoom 3">
                <a:hlinkClick r:id="rId22" action="ppaction://hlinksldjump"/>
                <a:extLst>
                  <a:ext uri="{FF2B5EF4-FFF2-40B4-BE49-F238E27FC236}">
                    <a16:creationId xmlns:a16="http://schemas.microsoft.com/office/drawing/2014/main" id="{80148DD9-C32D-4A82-9494-6C5556AB0961}"/>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8620754" y="5054587"/>
                <a:ext cx="1832062" cy="716095"/>
              </a:xfrm>
              <a:prstGeom prst="rect">
                <a:avLst/>
              </a:prstGeom>
              <a:ln w="3175">
                <a:noFill/>
              </a:ln>
            </p:spPr>
          </p:pic>
        </mc:Fallback>
      </mc:AlternateContent>
      <p:sp>
        <p:nvSpPr>
          <p:cNvPr id="3" name="Freeform: Shape 2">
            <a:extLst>
              <a:ext uri="{FF2B5EF4-FFF2-40B4-BE49-F238E27FC236}">
                <a16:creationId xmlns:a16="http://schemas.microsoft.com/office/drawing/2014/main" id="{5AE8F65F-533A-408C-9B4B-C51DD32D1005}"/>
              </a:ext>
            </a:extLst>
          </p:cNvPr>
          <p:cNvSpPr/>
          <p:nvPr/>
        </p:nvSpPr>
        <p:spPr bwMode="auto">
          <a:xfrm>
            <a:off x="277989" y="2149190"/>
            <a:ext cx="11577484" cy="2866622"/>
          </a:xfrm>
          <a:custGeom>
            <a:avLst/>
            <a:gdLst>
              <a:gd name="connsiteX0" fmla="*/ 0 w 11577484"/>
              <a:gd name="connsiteY0" fmla="*/ 1419920 h 2866622"/>
              <a:gd name="connsiteX1" fmla="*/ 2411361 w 11577484"/>
              <a:gd name="connsiteY1" fmla="*/ 40945 h 2866622"/>
              <a:gd name="connsiteX2" fmla="*/ 7875639 w 11577484"/>
              <a:gd name="connsiteY2" fmla="*/ 2821016 h 2866622"/>
              <a:gd name="connsiteX3" fmla="*/ 11577484 w 11577484"/>
              <a:gd name="connsiteY3" fmla="*/ 1759133 h 2866622"/>
            </a:gdLst>
            <a:ahLst/>
            <a:cxnLst>
              <a:cxn ang="0">
                <a:pos x="connsiteX0" y="connsiteY0"/>
              </a:cxn>
              <a:cxn ang="0">
                <a:pos x="connsiteX1" y="connsiteY1"/>
              </a:cxn>
              <a:cxn ang="0">
                <a:pos x="connsiteX2" y="connsiteY2"/>
              </a:cxn>
              <a:cxn ang="0">
                <a:pos x="connsiteX3" y="connsiteY3"/>
              </a:cxn>
            </a:cxnLst>
            <a:rect l="l" t="t" r="r" b="b"/>
            <a:pathLst>
              <a:path w="11577484" h="2866622">
                <a:moveTo>
                  <a:pt x="0" y="1419920"/>
                </a:moveTo>
                <a:cubicBezTo>
                  <a:pt x="549377" y="613674"/>
                  <a:pt x="1098755" y="-192571"/>
                  <a:pt x="2411361" y="40945"/>
                </a:cubicBezTo>
                <a:cubicBezTo>
                  <a:pt x="3723968" y="274461"/>
                  <a:pt x="6347952" y="2534651"/>
                  <a:pt x="7875639" y="2821016"/>
                </a:cubicBezTo>
                <a:cubicBezTo>
                  <a:pt x="9403326" y="3107381"/>
                  <a:pt x="11010900" y="1959465"/>
                  <a:pt x="11577484" y="1759133"/>
                </a:cubicBezTo>
              </a:path>
            </a:pathLst>
          </a:custGeom>
          <a:ln w="47625" cap="rnd">
            <a:solidFill>
              <a:schemeClr val="accent6">
                <a:alpha val="75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252917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5A70-483B-49D2-A7E8-47D4E5BDAB18}"/>
              </a:ext>
            </a:extLst>
          </p:cNvPr>
          <p:cNvSpPr>
            <a:spLocks noGrp="1"/>
          </p:cNvSpPr>
          <p:nvPr>
            <p:ph type="title"/>
          </p:nvPr>
        </p:nvSpPr>
        <p:spPr/>
        <p:txBody>
          <a:bodyPr/>
          <a:lstStyle/>
          <a:p>
            <a:r>
              <a:rPr lang="en-US" dirty="0"/>
              <a:t>Azure </a:t>
            </a:r>
            <a:r>
              <a:rPr lang="en-US"/>
              <a:t>Usage by Open Source Integrations</a:t>
            </a:r>
          </a:p>
        </p:txBody>
      </p:sp>
      <p:sp>
        <p:nvSpPr>
          <p:cNvPr id="6" name="TextBox 5">
            <a:extLst>
              <a:ext uri="{FF2B5EF4-FFF2-40B4-BE49-F238E27FC236}">
                <a16:creationId xmlns:a16="http://schemas.microsoft.com/office/drawing/2014/main" id="{51B77B52-8F6B-4E2B-9287-50DC4C55DA7F}"/>
              </a:ext>
            </a:extLst>
          </p:cNvPr>
          <p:cNvSpPr txBox="1"/>
          <p:nvPr/>
        </p:nvSpPr>
        <p:spPr>
          <a:xfrm>
            <a:off x="9864804" y="6281466"/>
            <a:ext cx="2207693" cy="452590"/>
          </a:xfrm>
          <a:prstGeom prst="rect">
            <a:avLst/>
          </a:prstGeom>
          <a:noFill/>
        </p:spPr>
        <p:txBody>
          <a:bodyPr wrap="none" lIns="179285" tIns="143428" rIns="179285" bIns="143428" rtlCol="0">
            <a:spAutoFit/>
          </a:bodyPr>
          <a:lstStyle/>
          <a:p>
            <a:pPr algn="ctr">
              <a:lnSpc>
                <a:spcPct val="90000"/>
              </a:lnSpc>
              <a:spcAft>
                <a:spcPts val="588"/>
              </a:spcAft>
            </a:pPr>
            <a:r>
              <a:rPr lang="en-GB" sz="1176">
                <a:gradFill>
                  <a:gsLst>
                    <a:gs pos="2917">
                      <a:schemeClr val="tx1"/>
                    </a:gs>
                    <a:gs pos="30000">
                      <a:schemeClr val="tx1"/>
                    </a:gs>
                  </a:gsLst>
                  <a:lin ang="5400000" scaled="0"/>
                </a:gradFill>
              </a:rPr>
              <a:t>MICROSOFT CONFIDENTIAL</a:t>
            </a:r>
            <a:endParaRPr lang="en-US" sz="1176" err="1">
              <a:gradFill>
                <a:gsLst>
                  <a:gs pos="2917">
                    <a:schemeClr val="tx1"/>
                  </a:gs>
                  <a:gs pos="30000">
                    <a:schemeClr val="tx1"/>
                  </a:gs>
                </a:gsLst>
                <a:lin ang="5400000" scaled="0"/>
              </a:gradFill>
            </a:endParaRPr>
          </a:p>
        </p:txBody>
      </p:sp>
      <p:graphicFrame>
        <p:nvGraphicFramePr>
          <p:cNvPr id="4" name="Chart 3">
            <a:extLst>
              <a:ext uri="{FF2B5EF4-FFF2-40B4-BE49-F238E27FC236}">
                <a16:creationId xmlns:a16="http://schemas.microsoft.com/office/drawing/2014/main" id="{D4D61C45-A8DD-8B47-B64E-9DAE59848308}"/>
              </a:ext>
            </a:extLst>
          </p:cNvPr>
          <p:cNvGraphicFramePr/>
          <p:nvPr>
            <p:extLst>
              <p:ext uri="{D42A27DB-BD31-4B8C-83A1-F6EECF244321}">
                <p14:modId xmlns:p14="http://schemas.microsoft.com/office/powerpoint/2010/main" val="929891146"/>
              </p:ext>
            </p:extLst>
          </p:nvPr>
        </p:nvGraphicFramePr>
        <p:xfrm>
          <a:off x="543695" y="1189176"/>
          <a:ext cx="10639167" cy="53846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35130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9F6A3-BCAC-411F-8A01-64DEAFAFC441}"/>
              </a:ext>
            </a:extLst>
          </p:cNvPr>
          <p:cNvGrpSpPr>
            <a:grpSpLocks noChangeAspect="1"/>
          </p:cNvGrpSpPr>
          <p:nvPr/>
        </p:nvGrpSpPr>
        <p:grpSpPr>
          <a:xfrm>
            <a:off x="237767" y="2057400"/>
            <a:ext cx="2743200" cy="2743200"/>
            <a:chOff x="272272" y="3765599"/>
            <a:chExt cx="731520" cy="731520"/>
          </a:xfrm>
        </p:grpSpPr>
        <p:sp>
          <p:nvSpPr>
            <p:cNvPr id="3" name="Oval 2">
              <a:extLst>
                <a:ext uri="{FF2B5EF4-FFF2-40B4-BE49-F238E27FC236}">
                  <a16:creationId xmlns:a16="http://schemas.microsoft.com/office/drawing/2014/main" id="{4B91612F-1CC6-4C8E-8AB7-4D1ABB130EDC}"/>
                </a:ext>
              </a:extLst>
            </p:cNvPr>
            <p:cNvSpPr/>
            <p:nvPr/>
          </p:nvSpPr>
          <p:spPr bwMode="auto">
            <a:xfrm>
              <a:off x="272272" y="3765599"/>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4" name="people_11">
              <a:extLst>
                <a:ext uri="{FF2B5EF4-FFF2-40B4-BE49-F238E27FC236}">
                  <a16:creationId xmlns:a16="http://schemas.microsoft.com/office/drawing/2014/main" id="{5C760320-C800-409D-8702-BB317546A3E1}"/>
                </a:ext>
              </a:extLst>
            </p:cNvPr>
            <p:cNvSpPr>
              <a:spLocks noChangeAspect="1" noEditPoints="1"/>
            </p:cNvSpPr>
            <p:nvPr/>
          </p:nvSpPr>
          <p:spPr bwMode="auto">
            <a:xfrm>
              <a:off x="469614" y="3993752"/>
              <a:ext cx="336836" cy="32347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 Placeholder 5">
            <a:extLst>
              <a:ext uri="{FF2B5EF4-FFF2-40B4-BE49-F238E27FC236}">
                <a16:creationId xmlns:a16="http://schemas.microsoft.com/office/drawing/2014/main" id="{47E15EF3-4870-4AE1-8646-8C3920EB2B8C}"/>
              </a:ext>
            </a:extLst>
          </p:cNvPr>
          <p:cNvSpPr txBox="1">
            <a:spLocks/>
          </p:cNvSpPr>
          <p:nvPr/>
        </p:nvSpPr>
        <p:spPr>
          <a:xfrm>
            <a:off x="3139440" y="2921168"/>
            <a:ext cx="9052560" cy="10156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000"/>
              <a:t>Customer Conversations</a:t>
            </a:r>
          </a:p>
        </p:txBody>
      </p:sp>
    </p:spTree>
    <p:extLst>
      <p:ext uri="{BB962C8B-B14F-4D97-AF65-F5344CB8AC3E}">
        <p14:creationId xmlns:p14="http://schemas.microsoft.com/office/powerpoint/2010/main" val="31744171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53F10-DD4B-49A1-8036-D63C77188EBD}"/>
              </a:ext>
            </a:extLst>
          </p:cNvPr>
          <p:cNvSpPr>
            <a:spLocks noGrp="1"/>
          </p:cNvSpPr>
          <p:nvPr>
            <p:ph type="title" idx="4294967295"/>
          </p:nvPr>
        </p:nvSpPr>
        <p:spPr>
          <a:xfrm>
            <a:off x="536575" y="288925"/>
            <a:ext cx="11655425" cy="900113"/>
          </a:xfrm>
        </p:spPr>
        <p:txBody>
          <a:bodyPr/>
          <a:lstStyle/>
          <a:p>
            <a:r>
              <a:rPr lang="en-US"/>
              <a:t>DevOps on Azure</a:t>
            </a:r>
          </a:p>
        </p:txBody>
      </p:sp>
      <p:grpSp>
        <p:nvGrpSpPr>
          <p:cNvPr id="4" name="Group 3">
            <a:extLst>
              <a:ext uri="{FF2B5EF4-FFF2-40B4-BE49-F238E27FC236}">
                <a16:creationId xmlns:a16="http://schemas.microsoft.com/office/drawing/2014/main" id="{9FCF6B1D-B577-4F7F-9924-215BFC9E8E43}"/>
              </a:ext>
            </a:extLst>
          </p:cNvPr>
          <p:cNvGrpSpPr/>
          <p:nvPr/>
        </p:nvGrpSpPr>
        <p:grpSpPr>
          <a:xfrm>
            <a:off x="1738063" y="1965247"/>
            <a:ext cx="847110" cy="871783"/>
            <a:chOff x="6842428" y="1399015"/>
            <a:chExt cx="1609344" cy="1609344"/>
          </a:xfrm>
        </p:grpSpPr>
        <p:sp>
          <p:nvSpPr>
            <p:cNvPr id="5" name="Flowchart: Connector 4">
              <a:extLst>
                <a:ext uri="{FF2B5EF4-FFF2-40B4-BE49-F238E27FC236}">
                  <a16:creationId xmlns:a16="http://schemas.microsoft.com/office/drawing/2014/main" id="{17259FA4-5CDE-4291-BC25-360662A4FDFB}"/>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a:extLst>
                <a:ext uri="{FF2B5EF4-FFF2-40B4-BE49-F238E27FC236}">
                  <a16:creationId xmlns:a16="http://schemas.microsoft.com/office/drawing/2014/main" id="{52F46CB5-D6CE-40DE-B503-B7A55572F408}"/>
                </a:ext>
              </a:extLst>
            </p:cNvPr>
            <p:cNvPicPr>
              <a:picLocks noChangeAspect="1"/>
            </p:cNvPicPr>
            <p:nvPr/>
          </p:nvPicPr>
          <p:blipFill rotWithShape="1">
            <a:blip r:embed="rId3">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sp>
        <p:nvSpPr>
          <p:cNvPr id="15" name="Rectangle 14">
            <a:extLst>
              <a:ext uri="{FF2B5EF4-FFF2-40B4-BE49-F238E27FC236}">
                <a16:creationId xmlns:a16="http://schemas.microsoft.com/office/drawing/2014/main" id="{7044EF85-545F-4B56-95D0-5394A4B97A43}"/>
              </a:ext>
            </a:extLst>
          </p:cNvPr>
          <p:cNvSpPr/>
          <p:nvPr/>
        </p:nvSpPr>
        <p:spPr>
          <a:xfrm>
            <a:off x="750624" y="3287816"/>
            <a:ext cx="2821990" cy="1176733"/>
          </a:xfrm>
          <a:prstGeom prst="rect">
            <a:avLst/>
          </a:prstGeom>
        </p:spPr>
        <p:txBody>
          <a:bodyPr wrap="square">
            <a:spAutoFit/>
          </a:bodyPr>
          <a:lstStyle/>
          <a:p>
            <a:pPr algn="ctr" defTabSz="914367">
              <a:defRPr/>
            </a:pPr>
            <a:r>
              <a:rPr lang="en-US" sz="2353">
                <a:solidFill>
                  <a:srgbClr val="32145A"/>
                </a:solidFill>
                <a:latin typeface="Segoe UI Light"/>
              </a:rPr>
              <a:t>VSTS as an </a:t>
            </a:r>
          </a:p>
          <a:p>
            <a:pPr algn="ctr" defTabSz="914367">
              <a:defRPr/>
            </a:pPr>
            <a:r>
              <a:rPr lang="en-US" sz="2353">
                <a:solidFill>
                  <a:srgbClr val="32145A"/>
                </a:solidFill>
                <a:latin typeface="Segoe UI Light"/>
              </a:rPr>
              <a:t>End-to-end DevOps Solution</a:t>
            </a:r>
          </a:p>
        </p:txBody>
      </p:sp>
      <p:sp>
        <p:nvSpPr>
          <p:cNvPr id="17" name="Rectangle 16">
            <a:extLst>
              <a:ext uri="{FF2B5EF4-FFF2-40B4-BE49-F238E27FC236}">
                <a16:creationId xmlns:a16="http://schemas.microsoft.com/office/drawing/2014/main" id="{70428991-71E0-4B3C-B144-07FF3853FF5E}"/>
              </a:ext>
            </a:extLst>
          </p:cNvPr>
          <p:cNvSpPr/>
          <p:nvPr/>
        </p:nvSpPr>
        <p:spPr>
          <a:xfrm>
            <a:off x="4452730" y="3461449"/>
            <a:ext cx="2821990" cy="814661"/>
          </a:xfrm>
          <a:prstGeom prst="rect">
            <a:avLst/>
          </a:prstGeom>
        </p:spPr>
        <p:txBody>
          <a:bodyPr wrap="square">
            <a:spAutoFit/>
          </a:bodyPr>
          <a:lstStyle/>
          <a:p>
            <a:pPr algn="ctr" defTabSz="914367">
              <a:defRPr/>
            </a:pPr>
            <a:r>
              <a:rPr lang="en-US" sz="2353" dirty="0">
                <a:solidFill>
                  <a:srgbClr val="32145A"/>
                </a:solidFill>
                <a:latin typeface="Segoe UI Light"/>
              </a:rPr>
              <a:t>Bring your toolchain to Azure</a:t>
            </a:r>
          </a:p>
        </p:txBody>
      </p:sp>
      <p:sp>
        <p:nvSpPr>
          <p:cNvPr id="19" name="TextBox 18">
            <a:extLst>
              <a:ext uri="{FF2B5EF4-FFF2-40B4-BE49-F238E27FC236}">
                <a16:creationId xmlns:a16="http://schemas.microsoft.com/office/drawing/2014/main" id="{CB8155FD-622D-4D0F-A4F7-4A95CF45DAE1}"/>
              </a:ext>
            </a:extLst>
          </p:cNvPr>
          <p:cNvSpPr txBox="1"/>
          <p:nvPr/>
        </p:nvSpPr>
        <p:spPr>
          <a:xfrm>
            <a:off x="2753076" y="5812107"/>
            <a:ext cx="1571124" cy="8538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7030A0"/>
                </a:solidFill>
                <a:latin typeface="Segoe UI Semilight"/>
              </a:rPr>
              <a:t>Application </a:t>
            </a:r>
          </a:p>
          <a:p>
            <a:pPr algn="ctr" defTabSz="914367">
              <a:lnSpc>
                <a:spcPct val="90000"/>
              </a:lnSpc>
              <a:spcAft>
                <a:spcPts val="588"/>
              </a:spcAft>
              <a:defRPr/>
            </a:pPr>
            <a:r>
              <a:rPr lang="en-US" sz="1765">
                <a:solidFill>
                  <a:srgbClr val="7030A0"/>
                </a:solidFill>
                <a:latin typeface="Segoe UI Semilight"/>
              </a:rPr>
              <a:t>Insights</a:t>
            </a:r>
            <a:endParaRPr lang="en-CA" sz="1765">
              <a:solidFill>
                <a:srgbClr val="7030A0"/>
              </a:solidFill>
              <a:latin typeface="Segoe UI Semilight"/>
            </a:endParaRPr>
          </a:p>
        </p:txBody>
      </p:sp>
      <p:pic>
        <p:nvPicPr>
          <p:cNvPr id="1026" name="Picture 2" descr="https://adatumno.azureedge.net/wp-content/uploads/2017/11/AzureMonitor.png?2aa027">
            <a:extLst>
              <a:ext uri="{FF2B5EF4-FFF2-40B4-BE49-F238E27FC236}">
                <a16:creationId xmlns:a16="http://schemas.microsoft.com/office/drawing/2014/main" id="{0AF843AE-E46A-42AD-9713-4A4BB0183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559" y="5321494"/>
            <a:ext cx="501878" cy="50187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F057CAD-9A7B-4464-9F3F-C998330D531F}"/>
              </a:ext>
            </a:extLst>
          </p:cNvPr>
          <p:cNvSpPr txBox="1"/>
          <p:nvPr/>
        </p:nvSpPr>
        <p:spPr>
          <a:xfrm>
            <a:off x="4052936" y="5788530"/>
            <a:ext cx="1571124"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FFFFFF">
                    <a:lumMod val="50000"/>
                  </a:srgbClr>
                </a:solidFill>
                <a:latin typeface="Segoe UI Semilight"/>
              </a:rPr>
              <a:t>Azure Monitor</a:t>
            </a:r>
            <a:endParaRPr lang="en-CA" sz="1765">
              <a:solidFill>
                <a:srgbClr val="FFFFFF">
                  <a:lumMod val="50000"/>
                </a:srgbClr>
              </a:solidFill>
              <a:latin typeface="Segoe UI Semilight"/>
            </a:endParaRPr>
          </a:p>
        </p:txBody>
      </p:sp>
      <p:pic>
        <p:nvPicPr>
          <p:cNvPr id="1030" name="Picture 6" descr="Related image">
            <a:extLst>
              <a:ext uri="{FF2B5EF4-FFF2-40B4-BE49-F238E27FC236}">
                <a16:creationId xmlns:a16="http://schemas.microsoft.com/office/drawing/2014/main" id="{9F427C6F-856E-492A-BF23-74D5DE1D4E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99" r="19934"/>
          <a:stretch/>
        </p:blipFill>
        <p:spPr bwMode="auto">
          <a:xfrm>
            <a:off x="6032141" y="5093897"/>
            <a:ext cx="847110" cy="7294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E07E4A4-474B-4B36-A854-EE63D9AE685C}"/>
              </a:ext>
            </a:extLst>
          </p:cNvPr>
          <p:cNvSpPr txBox="1"/>
          <p:nvPr/>
        </p:nvSpPr>
        <p:spPr>
          <a:xfrm>
            <a:off x="5590497" y="5819596"/>
            <a:ext cx="1571124"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0078D7"/>
                </a:solidFill>
                <a:latin typeface="Segoe UI Semilight"/>
              </a:rPr>
              <a:t>Log Analytics</a:t>
            </a:r>
            <a:endParaRPr lang="en-CA" sz="1765">
              <a:solidFill>
                <a:srgbClr val="0078D7"/>
              </a:solidFill>
              <a:latin typeface="Segoe UI Semilight"/>
            </a:endParaRPr>
          </a:p>
        </p:txBody>
      </p:sp>
      <p:pic>
        <p:nvPicPr>
          <p:cNvPr id="1032" name="Picture 8" descr="https://azure.microsoft.com/svghandler/security-center/?width=600&amp;height=315">
            <a:extLst>
              <a:ext uri="{FF2B5EF4-FFF2-40B4-BE49-F238E27FC236}">
                <a16:creationId xmlns:a16="http://schemas.microsoft.com/office/drawing/2014/main" id="{EE12AA68-A351-4C7E-9764-43A96CB22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104" y="5245549"/>
            <a:ext cx="1336497" cy="70166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868E4CC-21EA-4CB2-9A11-26C0728A6010}"/>
              </a:ext>
            </a:extLst>
          </p:cNvPr>
          <p:cNvSpPr txBox="1"/>
          <p:nvPr/>
        </p:nvSpPr>
        <p:spPr>
          <a:xfrm>
            <a:off x="6870025" y="5883403"/>
            <a:ext cx="1908489" cy="77845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a:solidFill>
                  <a:srgbClr val="505050"/>
                </a:solidFill>
                <a:latin typeface="Segoe UI Semilight"/>
              </a:rPr>
              <a:t>Azure Security Center</a:t>
            </a:r>
            <a:endParaRPr lang="en-CA" sz="1765">
              <a:solidFill>
                <a:srgbClr val="505050"/>
              </a:solidFill>
              <a:latin typeface="Segoe UI Semilight"/>
            </a:endParaRPr>
          </a:p>
        </p:txBody>
      </p:sp>
      <p:pic>
        <p:nvPicPr>
          <p:cNvPr id="2" name="Picture 1">
            <a:extLst>
              <a:ext uri="{FF2B5EF4-FFF2-40B4-BE49-F238E27FC236}">
                <a16:creationId xmlns:a16="http://schemas.microsoft.com/office/drawing/2014/main" id="{2526BB74-3636-474D-83BB-B52F415BCF92}"/>
              </a:ext>
            </a:extLst>
          </p:cNvPr>
          <p:cNvPicPr>
            <a:picLocks noChangeAspect="1"/>
          </p:cNvPicPr>
          <p:nvPr/>
        </p:nvPicPr>
        <p:blipFill>
          <a:blip r:embed="rId7"/>
          <a:stretch>
            <a:fillRect/>
          </a:stretch>
        </p:blipFill>
        <p:spPr>
          <a:xfrm>
            <a:off x="4324200" y="1237807"/>
            <a:ext cx="3169128" cy="2335856"/>
          </a:xfrm>
          <a:prstGeom prst="rect">
            <a:avLst/>
          </a:prstGeom>
        </p:spPr>
      </p:pic>
      <p:cxnSp>
        <p:nvCxnSpPr>
          <p:cNvPr id="36" name="Straight Connector 35">
            <a:extLst>
              <a:ext uri="{FF2B5EF4-FFF2-40B4-BE49-F238E27FC236}">
                <a16:creationId xmlns:a16="http://schemas.microsoft.com/office/drawing/2014/main" id="{05D55E2B-0DCE-4237-A105-DA4BE9C3021F}"/>
              </a:ext>
            </a:extLst>
          </p:cNvPr>
          <p:cNvCxnSpPr>
            <a:cxnSpLocks/>
          </p:cNvCxnSpPr>
          <p:nvPr/>
        </p:nvCxnSpPr>
        <p:spPr>
          <a:xfrm>
            <a:off x="3978226" y="4699665"/>
            <a:ext cx="3716615"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64A4177-C4AF-4324-987D-985B26008BEE}"/>
              </a:ext>
            </a:extLst>
          </p:cNvPr>
          <p:cNvSpPr/>
          <p:nvPr/>
        </p:nvSpPr>
        <p:spPr>
          <a:xfrm>
            <a:off x="8692423" y="3212055"/>
            <a:ext cx="2821990" cy="814661"/>
          </a:xfrm>
          <a:prstGeom prst="rect">
            <a:avLst/>
          </a:prstGeom>
        </p:spPr>
        <p:txBody>
          <a:bodyPr wrap="square">
            <a:spAutoFit/>
          </a:bodyPr>
          <a:lstStyle/>
          <a:p>
            <a:pPr algn="ctr" defTabSz="914367">
              <a:defRPr/>
            </a:pPr>
            <a:r>
              <a:rPr lang="en-US" sz="2353">
                <a:solidFill>
                  <a:srgbClr val="32145A"/>
                </a:solidFill>
                <a:latin typeface="Segoe UI Light"/>
              </a:rPr>
              <a:t>Orchestrate your process with VSTS </a:t>
            </a:r>
          </a:p>
        </p:txBody>
      </p:sp>
      <p:grpSp>
        <p:nvGrpSpPr>
          <p:cNvPr id="29" name="Group 28">
            <a:extLst>
              <a:ext uri="{FF2B5EF4-FFF2-40B4-BE49-F238E27FC236}">
                <a16:creationId xmlns:a16="http://schemas.microsoft.com/office/drawing/2014/main" id="{2A20C6CC-7E72-4652-9D99-F551E2CD9BFB}"/>
              </a:ext>
            </a:extLst>
          </p:cNvPr>
          <p:cNvGrpSpPr/>
          <p:nvPr/>
        </p:nvGrpSpPr>
        <p:grpSpPr>
          <a:xfrm>
            <a:off x="8722918" y="1800205"/>
            <a:ext cx="2782426" cy="1053245"/>
            <a:chOff x="4450887" y="1786307"/>
            <a:chExt cx="2838219" cy="1074365"/>
          </a:xfrm>
        </p:grpSpPr>
        <p:grpSp>
          <p:nvGrpSpPr>
            <p:cNvPr id="33" name="Group 32">
              <a:extLst>
                <a:ext uri="{FF2B5EF4-FFF2-40B4-BE49-F238E27FC236}">
                  <a16:creationId xmlns:a16="http://schemas.microsoft.com/office/drawing/2014/main" id="{8DAC4FC2-B8FE-4BC7-97A0-E6E85A776C56}"/>
                </a:ext>
              </a:extLst>
            </p:cNvPr>
            <p:cNvGrpSpPr/>
            <p:nvPr/>
          </p:nvGrpSpPr>
          <p:grpSpPr>
            <a:xfrm>
              <a:off x="4450887" y="1890376"/>
              <a:ext cx="864096" cy="889264"/>
              <a:chOff x="6842428" y="1399015"/>
              <a:chExt cx="1609344" cy="1609344"/>
            </a:xfrm>
          </p:grpSpPr>
          <p:sp>
            <p:nvSpPr>
              <p:cNvPr id="39" name="Flowchart: Connector 38">
                <a:extLst>
                  <a:ext uri="{FF2B5EF4-FFF2-40B4-BE49-F238E27FC236}">
                    <a16:creationId xmlns:a16="http://schemas.microsoft.com/office/drawing/2014/main" id="{DB671166-0E15-4598-8699-E8A2A1377172}"/>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CA"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46DABF11-DEAD-47BE-A96B-39025CB5B662}"/>
                  </a:ext>
                </a:extLst>
              </p:cNvPr>
              <p:cNvPicPr>
                <a:picLocks noChangeAspect="1"/>
              </p:cNvPicPr>
              <p:nvPr/>
            </p:nvPicPr>
            <p:blipFill rotWithShape="1">
              <a:blip r:embed="rId3">
                <a:extLst>
                  <a:ext uri="{28A0092B-C50C-407E-A947-70E740481C1C}">
                    <a14:useLocalDpi xmlns:a14="http://schemas.microsoft.com/office/drawing/2010/main" val="0"/>
                  </a:ext>
                </a:extLst>
              </a:blip>
              <a:srcRect t="9537" r="26396" b="25648"/>
              <a:stretch/>
            </p:blipFill>
            <p:spPr>
              <a:xfrm>
                <a:off x="7016573" y="1564849"/>
                <a:ext cx="1332476" cy="1173357"/>
              </a:xfrm>
              <a:prstGeom prst="rect">
                <a:avLst/>
              </a:prstGeom>
            </p:spPr>
          </p:pic>
        </p:grpSp>
        <p:pic>
          <p:nvPicPr>
            <p:cNvPr id="34" name="Picture 33">
              <a:extLst>
                <a:ext uri="{FF2B5EF4-FFF2-40B4-BE49-F238E27FC236}">
                  <a16:creationId xmlns:a16="http://schemas.microsoft.com/office/drawing/2014/main" id="{7C8C6D8B-364B-4A8B-9473-AC65F8B8969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79707" y="2097323"/>
              <a:ext cx="1609399" cy="493561"/>
            </a:xfrm>
            <a:prstGeom prst="rect">
              <a:avLst/>
            </a:prstGeom>
          </p:spPr>
        </p:pic>
        <p:pic>
          <p:nvPicPr>
            <p:cNvPr id="35" name="Picture 34">
              <a:extLst>
                <a:ext uri="{FF2B5EF4-FFF2-40B4-BE49-F238E27FC236}">
                  <a16:creationId xmlns:a16="http://schemas.microsoft.com/office/drawing/2014/main" id="{F290F63E-B571-4B4D-833A-79F1F48FD282}"/>
                </a:ext>
              </a:extLst>
            </p:cNvPr>
            <p:cNvPicPr>
              <a:picLocks noChangeAspect="1"/>
            </p:cNvPicPr>
            <p:nvPr/>
          </p:nvPicPr>
          <p:blipFill>
            <a:blip r:embed="rId9"/>
            <a:stretch>
              <a:fillRect/>
            </a:stretch>
          </p:blipFill>
          <p:spPr>
            <a:xfrm>
              <a:off x="5905768" y="1786307"/>
              <a:ext cx="921690" cy="306462"/>
            </a:xfrm>
            <a:prstGeom prst="rect">
              <a:avLst/>
            </a:prstGeom>
          </p:spPr>
        </p:pic>
        <p:sp>
          <p:nvSpPr>
            <p:cNvPr id="37" name="Rectangle 36">
              <a:extLst>
                <a:ext uri="{FF2B5EF4-FFF2-40B4-BE49-F238E27FC236}">
                  <a16:creationId xmlns:a16="http://schemas.microsoft.com/office/drawing/2014/main" id="{35AC7337-7F8D-4EE9-9165-5E5EA0240E71}"/>
                </a:ext>
              </a:extLst>
            </p:cNvPr>
            <p:cNvSpPr/>
            <p:nvPr/>
          </p:nvSpPr>
          <p:spPr>
            <a:xfrm>
              <a:off x="5353332" y="1877379"/>
              <a:ext cx="492059" cy="830997"/>
            </a:xfrm>
            <a:prstGeom prst="rect">
              <a:avLst/>
            </a:prstGeom>
          </p:spPr>
          <p:txBody>
            <a:bodyPr wrap="square">
              <a:spAutoFit/>
            </a:bodyPr>
            <a:lstStyle/>
            <a:p>
              <a:pPr algn="ctr" defTabSz="914367">
                <a:defRPr/>
              </a:pPr>
              <a:r>
                <a:rPr lang="en-US" sz="4705" b="1">
                  <a:solidFill>
                    <a:srgbClr val="0078D7"/>
                  </a:solidFill>
                  <a:latin typeface="Segoe UI Light"/>
                </a:rPr>
                <a:t>+</a:t>
              </a:r>
            </a:p>
          </p:txBody>
        </p:sp>
        <p:sp>
          <p:nvSpPr>
            <p:cNvPr id="38" name="Rectangle 37">
              <a:extLst>
                <a:ext uri="{FF2B5EF4-FFF2-40B4-BE49-F238E27FC236}">
                  <a16:creationId xmlns:a16="http://schemas.microsoft.com/office/drawing/2014/main" id="{121ECEFF-2C10-46EF-98AD-51D63027E8C6}"/>
                </a:ext>
              </a:extLst>
            </p:cNvPr>
            <p:cNvSpPr/>
            <p:nvPr/>
          </p:nvSpPr>
          <p:spPr>
            <a:xfrm>
              <a:off x="5887284" y="2491340"/>
              <a:ext cx="404278" cy="369332"/>
            </a:xfrm>
            <a:prstGeom prst="rect">
              <a:avLst/>
            </a:prstGeom>
          </p:spPr>
          <p:txBody>
            <a:bodyPr wrap="none">
              <a:spAutoFit/>
            </a:bodyPr>
            <a:lstStyle/>
            <a:p>
              <a:pPr defTabSz="914367">
                <a:defRPr/>
              </a:pPr>
              <a:r>
                <a:rPr lang="en-US" sz="1765">
                  <a:solidFill>
                    <a:srgbClr val="0078D7"/>
                  </a:solidFill>
                  <a:latin typeface="Segoe UI"/>
                </a:rPr>
                <a:t>….</a:t>
              </a:r>
              <a:endParaRPr lang="en-AU" sz="1765">
                <a:solidFill>
                  <a:srgbClr val="0078D7"/>
                </a:solidFill>
                <a:latin typeface="Segoe UI"/>
              </a:endParaRPr>
            </a:p>
          </p:txBody>
        </p:sp>
      </p:grpSp>
      <p:pic>
        <p:nvPicPr>
          <p:cNvPr id="7" name="Picture 2" descr="Image result for application insights logo">
            <a:hlinkClick r:id="rId10"/>
            <a:extLst>
              <a:ext uri="{FF2B5EF4-FFF2-40B4-BE49-F238E27FC236}">
                <a16:creationId xmlns:a16="http://schemas.microsoft.com/office/drawing/2014/main" id="{4119A0C0-515A-422A-9103-EC81B63FB3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8151" y="5268443"/>
            <a:ext cx="1158056" cy="60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774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FFA72A-ADBA-4950-9C2F-AEF990A48BC8}"/>
              </a:ext>
            </a:extLst>
          </p:cNvPr>
          <p:cNvSpPr>
            <a:spLocks noGrp="1"/>
          </p:cNvSpPr>
          <p:nvPr>
            <p:ph type="title"/>
          </p:nvPr>
        </p:nvSpPr>
        <p:spPr/>
        <p:txBody>
          <a:bodyPr/>
          <a:lstStyle/>
          <a:p>
            <a:r>
              <a:rPr lang="en-GB"/>
              <a:t>Customer conversations</a:t>
            </a:r>
            <a:endParaRPr lang="en-US"/>
          </a:p>
        </p:txBody>
      </p:sp>
      <p:graphicFrame>
        <p:nvGraphicFramePr>
          <p:cNvPr id="9" name="Table 8">
            <a:extLst>
              <a:ext uri="{FF2B5EF4-FFF2-40B4-BE49-F238E27FC236}">
                <a16:creationId xmlns:a16="http://schemas.microsoft.com/office/drawing/2014/main" id="{658D3C23-4E9B-49BA-A29D-F464F7A7EBBD}"/>
              </a:ext>
            </a:extLst>
          </p:cNvPr>
          <p:cNvGraphicFramePr>
            <a:graphicFrameLocks noGrp="1"/>
          </p:cNvGraphicFramePr>
          <p:nvPr>
            <p:extLst>
              <p:ext uri="{D42A27DB-BD31-4B8C-83A1-F6EECF244321}">
                <p14:modId xmlns:p14="http://schemas.microsoft.com/office/powerpoint/2010/main" val="2546306542"/>
              </p:ext>
            </p:extLst>
          </p:nvPr>
        </p:nvGraphicFramePr>
        <p:xfrm>
          <a:off x="442452" y="1486746"/>
          <a:ext cx="11301336" cy="4688288"/>
        </p:xfrm>
        <a:graphic>
          <a:graphicData uri="http://schemas.openxmlformats.org/drawingml/2006/table">
            <a:tbl>
              <a:tblPr firstRow="1" bandRow="1">
                <a:tableStyleId>{5C22544A-7EE6-4342-B048-85BDC9FD1C3A}</a:tableStyleId>
              </a:tblPr>
              <a:tblGrid>
                <a:gridCol w="3770952">
                  <a:extLst>
                    <a:ext uri="{9D8B030D-6E8A-4147-A177-3AD203B41FA5}">
                      <a16:colId xmlns:a16="http://schemas.microsoft.com/office/drawing/2014/main" val="3310939070"/>
                    </a:ext>
                  </a:extLst>
                </a:gridCol>
                <a:gridCol w="3765192">
                  <a:extLst>
                    <a:ext uri="{9D8B030D-6E8A-4147-A177-3AD203B41FA5}">
                      <a16:colId xmlns:a16="http://schemas.microsoft.com/office/drawing/2014/main" val="4127492683"/>
                    </a:ext>
                  </a:extLst>
                </a:gridCol>
                <a:gridCol w="3765192">
                  <a:extLst>
                    <a:ext uri="{9D8B030D-6E8A-4147-A177-3AD203B41FA5}">
                      <a16:colId xmlns:a16="http://schemas.microsoft.com/office/drawing/2014/main" val="1091380386"/>
                    </a:ext>
                  </a:extLst>
                </a:gridCol>
              </a:tblGrid>
              <a:tr h="448212">
                <a:tc>
                  <a:txBody>
                    <a:bodyPr/>
                    <a:lstStyle/>
                    <a:p>
                      <a:pPr marL="0" algn="l" defTabSz="932742" rtl="0" eaLnBrk="1" latinLnBrk="0" hangingPunct="1">
                        <a:lnSpc>
                          <a:spcPct val="90000"/>
                        </a:lnSpc>
                        <a:spcAft>
                          <a:spcPts val="0"/>
                        </a:spcAft>
                      </a:pPr>
                      <a:r>
                        <a:rPr lang="en-US" sz="1600" kern="1200" dirty="0"/>
                        <a:t>Customer asks…</a:t>
                      </a:r>
                      <a:endParaRPr lang="en-US" sz="1600" b="0" kern="1200" dirty="0">
                        <a:gradFill>
                          <a:gsLst>
                            <a:gs pos="7752">
                              <a:schemeClr val="tx1"/>
                            </a:gs>
                            <a:gs pos="2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600" kern="1200" dirty="0"/>
                        <a:t>Your most likely card….</a:t>
                      </a:r>
                      <a:endParaRPr lang="en-US" sz="1600" b="0" kern="1200" dirty="0">
                        <a:gradFill>
                          <a:gsLst>
                            <a:gs pos="7752">
                              <a:schemeClr val="tx1"/>
                            </a:gs>
                            <a:gs pos="2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600" kern="1200" dirty="0"/>
                        <a:t>Microsoftready.com sessions</a:t>
                      </a:r>
                      <a:endParaRPr lang="en-US" sz="1600" b="0" kern="1200" dirty="0">
                        <a:gradFill>
                          <a:gsLst>
                            <a:gs pos="7752">
                              <a:schemeClr val="tx1"/>
                            </a:gs>
                            <a:gs pos="2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179285" marR="179285" marT="89642" marB="89642" anchor="ctr"/>
                </a:tc>
                <a:extLst>
                  <a:ext uri="{0D108BD9-81ED-4DB2-BD59-A6C34878D82A}">
                    <a16:rowId xmlns:a16="http://schemas.microsoft.com/office/drawing/2014/main" val="1597573426"/>
                  </a:ext>
                </a:extLst>
              </a:tr>
              <a:tr h="744033">
                <a:tc>
                  <a:txBody>
                    <a:bodyPr/>
                    <a:lstStyle/>
                    <a:p>
                      <a:pPr marL="0" algn="l" defTabSz="932742" rtl="0" eaLnBrk="1" latinLnBrk="0" hangingPunct="1">
                        <a:lnSpc>
                          <a:spcPct val="90000"/>
                        </a:lnSpc>
                        <a:spcAft>
                          <a:spcPts val="0"/>
                        </a:spcAft>
                      </a:pPr>
                      <a:r>
                        <a:rPr lang="en-US" sz="1400" kern="1200" dirty="0"/>
                        <a:t>We worry about our competitors and Digital Transformation, but don’t know how think about it</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Experimentation mindset: get faster </a:t>
                      </a:r>
                      <a:br>
                        <a:rPr lang="en-US" dirty="0"/>
                      </a:br>
                      <a:r>
                        <a:rPr lang="en-US" sz="1400" kern="1200" dirty="0"/>
                        <a:t>and measure</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API-AZI202</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extLst>
                  <a:ext uri="{0D108BD9-81ED-4DB2-BD59-A6C34878D82A}">
                    <a16:rowId xmlns:a16="http://schemas.microsoft.com/office/drawing/2014/main" val="751362929"/>
                  </a:ext>
                </a:extLst>
              </a:tr>
              <a:tr h="367534">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kern="1200" dirty="0"/>
                        <a:t>Lift and Shift, now what</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Use DevOps to innovate and add value</a:t>
                      </a:r>
                    </a:p>
                    <a:p>
                      <a:pPr marL="0" algn="l" defTabSz="932742" rtl="0" eaLnBrk="1" latinLnBrk="0" hangingPunct="1">
                        <a:lnSpc>
                          <a:spcPct val="90000"/>
                        </a:lnSpc>
                        <a:spcAft>
                          <a:spcPts val="0"/>
                        </a:spcAft>
                      </a:pPr>
                      <a:r>
                        <a:rPr lang="en-US" sz="1400" kern="1200" dirty="0"/>
                        <a:t>*best practice*</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rowSpan="2">
                  <a:txBody>
                    <a:bodyPr/>
                    <a:lstStyle/>
                    <a:p>
                      <a:pPr marL="0" marR="0" algn="l" defTabSz="932742" rtl="0" eaLnBrk="1" latinLnBrk="0" hangingPunct="1">
                        <a:lnSpc>
                          <a:spcPct val="90000"/>
                        </a:lnSpc>
                        <a:spcBef>
                          <a:spcPts val="600"/>
                        </a:spcBef>
                        <a:spcAft>
                          <a:spcPts val="0"/>
                        </a:spcAft>
                      </a:pPr>
                      <a:r>
                        <a:rPr lang="en-US" sz="1400" kern="1200" dirty="0"/>
                        <a:t>CD-DEV222</a:t>
                      </a:r>
                    </a:p>
                    <a:p>
                      <a:pPr marL="0" marR="0" algn="l" defTabSz="932742" rtl="0" eaLnBrk="1" latinLnBrk="0" hangingPunct="1">
                        <a:lnSpc>
                          <a:spcPct val="90000"/>
                        </a:lnSpc>
                        <a:spcBef>
                          <a:spcPts val="600"/>
                        </a:spcBef>
                        <a:spcAft>
                          <a:spcPts val="0"/>
                        </a:spcAft>
                      </a:pPr>
                      <a:r>
                        <a:rPr lang="en-US" sz="1400" kern="1200" dirty="0"/>
                        <a:t>This one</a:t>
                      </a:r>
                    </a:p>
                    <a:p>
                      <a:pPr marL="0" marR="0" algn="l" defTabSz="932742" rtl="0" eaLnBrk="1" latinLnBrk="0" hangingPunct="1">
                        <a:lnSpc>
                          <a:spcPct val="90000"/>
                        </a:lnSpc>
                        <a:spcBef>
                          <a:spcPts val="600"/>
                        </a:spcBef>
                        <a:spcAft>
                          <a:spcPts val="0"/>
                        </a:spcAft>
                      </a:pPr>
                      <a:r>
                        <a:rPr lang="en-US" sz="1400" kern="1200" dirty="0"/>
                        <a:t>CD-DEV201 </a:t>
                      </a:r>
                    </a:p>
                    <a:p>
                      <a:pPr marL="0" marR="0" algn="l" defTabSz="932742" rtl="0" eaLnBrk="1" latinLnBrk="0" hangingPunct="1">
                        <a:lnSpc>
                          <a:spcPct val="90000"/>
                        </a:lnSpc>
                        <a:spcBef>
                          <a:spcPts val="600"/>
                        </a:spcBef>
                        <a:spcAft>
                          <a:spcPts val="0"/>
                        </a:spcAft>
                      </a:pPr>
                      <a:r>
                        <a:rPr lang="en-US" sz="1400" kern="1200" dirty="0"/>
                        <a:t>Competitive bakeoff</a:t>
                      </a:r>
                    </a:p>
                    <a:p>
                      <a:pPr marL="0" lvl="0" algn="l" defTabSz="932742" eaLnBrk="1" latinLnBrk="0" hangingPunct="1">
                        <a:buNone/>
                      </a:pPr>
                      <a:endParaRPr lang="en-US" sz="1400" b="0" i="0" u="none" strike="noStrike" kern="1200" noProof="0" dirty="0">
                        <a:solidFill>
                          <a:srgbClr val="000000"/>
                        </a:solidFill>
                        <a:latin typeface="Segoe UI Semilight"/>
                      </a:endParaRPr>
                    </a:p>
                    <a:p>
                      <a:pPr marL="0" lvl="0" algn="l" defTabSz="932742" eaLnBrk="1" latinLnBrk="0" hangingPunct="1">
                        <a:buNone/>
                      </a:pPr>
                      <a:r>
                        <a:rPr lang="en-US" sz="1400" b="0" i="0" u="none" strike="noStrike" kern="1200" noProof="0" dirty="0">
                          <a:solidFill>
                            <a:srgbClr val="000000"/>
                          </a:solidFill>
                          <a:latin typeface="Segoe UI Semilight"/>
                        </a:rPr>
                        <a:t>CD-DEV217 </a:t>
                      </a:r>
                      <a:endParaRPr lang="en-US" dirty="0"/>
                    </a:p>
                  </a:txBody>
                  <a:tcPr marL="179285" marR="179285" marT="89642" marB="89642"/>
                </a:tc>
                <a:extLst>
                  <a:ext uri="{0D108BD9-81ED-4DB2-BD59-A6C34878D82A}">
                    <a16:rowId xmlns:a16="http://schemas.microsoft.com/office/drawing/2014/main" val="2670792271"/>
                  </a:ext>
                </a:extLst>
              </a:tr>
              <a:tr h="788854">
                <a:tc>
                  <a:txBody>
                    <a:bodyPr/>
                    <a:lstStyle/>
                    <a:p>
                      <a:pPr marL="0" algn="l" defTabSz="932742" rtl="0" eaLnBrk="1" latinLnBrk="0" hangingPunct="1">
                        <a:lnSpc>
                          <a:spcPct val="90000"/>
                        </a:lnSpc>
                        <a:spcAft>
                          <a:spcPts val="0"/>
                        </a:spcAft>
                      </a:pPr>
                      <a:r>
                        <a:rPr lang="en-US" sz="1400" kern="1200" dirty="0"/>
                        <a:t>We hear about DevOps, but don’t know how to get started</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Azure DevOps Projects…the new “File New” or Hello World</a:t>
                      </a:r>
                    </a:p>
                  </a:txBody>
                  <a:tcPr marL="179285" marR="179285" marT="89642" marB="89642" anchor="ctr"/>
                </a:tc>
                <a:tc vMerge="1">
                  <a:txBody>
                    <a:bodyPr/>
                    <a:lstStyle/>
                    <a:p>
                      <a:pPr>
                        <a:lnSpc>
                          <a:spcPct val="107000"/>
                        </a:lnSpc>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576250091"/>
                  </a:ext>
                </a:extLst>
              </a:tr>
              <a:tr h="744033">
                <a:tc>
                  <a:txBody>
                    <a:bodyPr/>
                    <a:lstStyle/>
                    <a:p>
                      <a:pPr marL="0" algn="l" defTabSz="932742" rtl="0" eaLnBrk="1" latinLnBrk="0" hangingPunct="1">
                        <a:lnSpc>
                          <a:spcPct val="90000"/>
                        </a:lnSpc>
                        <a:spcAft>
                          <a:spcPts val="0"/>
                        </a:spcAft>
                      </a:pPr>
                      <a:r>
                        <a:rPr lang="en-US" sz="1400" kern="1200" dirty="0"/>
                        <a:t>Use an OSS toolchain, want to try Azure</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Here’s to use Jenkins (or Terraform/Docker/Kubernetes) with Azure and/or VSTS CD</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CD-DEV-ILL301</a:t>
                      </a:r>
                    </a:p>
                    <a:p>
                      <a:pPr marL="0" algn="l" defTabSz="932742" rtl="0" eaLnBrk="1" latinLnBrk="0" hangingPunct="1">
                        <a:lnSpc>
                          <a:spcPct val="90000"/>
                        </a:lnSpc>
                        <a:spcAft>
                          <a:spcPts val="0"/>
                        </a:spcAft>
                      </a:pPr>
                      <a:r>
                        <a:rPr lang="en-US" sz="1400" kern="1200" dirty="0"/>
                        <a:t>CD-DEV-ILL302</a:t>
                      </a:r>
                      <a:endParaRPr lang="en-US" sz="1400" b="0" kern="1200" dirty="0">
                        <a:gradFill>
                          <a:gsLst>
                            <a:gs pos="7752">
                              <a:schemeClr val="tx1"/>
                            </a:gs>
                            <a:gs pos="21000">
                              <a:schemeClr val="tx1"/>
                            </a:gs>
                          </a:gsLst>
                          <a:lin ang="5400000" scaled="0"/>
                        </a:gradFill>
                        <a:latin typeface="Segoe UI Semibold" panose="020B0702040204020203" pitchFamily="34" charset="0"/>
                        <a:ea typeface="+mn-ea"/>
                        <a:cs typeface="Segoe UI Semibold" panose="020B0702040204020203" pitchFamily="34" charset="0"/>
                      </a:endParaRPr>
                    </a:p>
                  </a:txBody>
                  <a:tcPr marL="179285" marR="179285" marT="89642" marB="89642" anchor="ctr"/>
                </a:tc>
                <a:extLst>
                  <a:ext uri="{0D108BD9-81ED-4DB2-BD59-A6C34878D82A}">
                    <a16:rowId xmlns:a16="http://schemas.microsoft.com/office/drawing/2014/main" val="877292923"/>
                  </a:ext>
                </a:extLst>
              </a:tr>
              <a:tr h="555783">
                <a:tc>
                  <a:txBody>
                    <a:bodyPr/>
                    <a:lstStyle/>
                    <a:p>
                      <a:pPr marL="0" algn="l" defTabSz="932742" rtl="0" eaLnBrk="1" latinLnBrk="0" hangingPunct="1">
                        <a:lnSpc>
                          <a:spcPct val="90000"/>
                        </a:lnSpc>
                        <a:spcAft>
                          <a:spcPts val="0"/>
                        </a:spcAft>
                      </a:pPr>
                      <a:r>
                        <a:rPr lang="en-US" sz="1400" kern="1200" dirty="0">
                          <a:solidFill>
                            <a:srgbClr val="353535"/>
                          </a:solidFill>
                          <a:latin typeface="+mn-lt"/>
                          <a:ea typeface="+mn-ea"/>
                          <a:cs typeface="+mn-cs"/>
                        </a:rPr>
                        <a:t>We want to try this out before deploying to production</a:t>
                      </a: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solidFill>
                            <a:schemeClr val="dk1"/>
                          </a:solidFill>
                          <a:latin typeface="+mn-lt"/>
                          <a:ea typeface="+mn-ea"/>
                          <a:cs typeface="+mn-cs"/>
                        </a:rPr>
                        <a:t>Start with implementing in Dev/Test environments</a:t>
                      </a:r>
                    </a:p>
                  </a:txBody>
                  <a:tcPr marL="179285" marR="179285" marT="89642" marB="89642" anchor="ctr"/>
                </a:tc>
                <a:tc>
                  <a:txBody>
                    <a:bodyPr/>
                    <a:lstStyle/>
                    <a:p>
                      <a:pPr marL="0" indent="0" algn="l" defTabSz="932742" rtl="0" eaLnBrk="1" latinLnBrk="0" hangingPunct="1">
                        <a:lnSpc>
                          <a:spcPct val="90000"/>
                        </a:lnSpc>
                        <a:buFont typeface="Arial" panose="020B0604020202020204" pitchFamily="34" charset="0"/>
                        <a:buNone/>
                      </a:pPr>
                      <a:endParaRPr lang="en-US" sz="1400" kern="1200">
                        <a:solidFill>
                          <a:schemeClr val="dk1"/>
                        </a:solidFill>
                        <a:latin typeface="+mn-lt"/>
                        <a:ea typeface="+mn-ea"/>
                        <a:cs typeface="+mn-cs"/>
                      </a:endParaRPr>
                    </a:p>
                  </a:txBody>
                  <a:tcPr marL="179285" marR="179285" marT="89642" marB="89642" anchor="ctr"/>
                </a:tc>
                <a:extLst>
                  <a:ext uri="{0D108BD9-81ED-4DB2-BD59-A6C34878D82A}">
                    <a16:rowId xmlns:a16="http://schemas.microsoft.com/office/drawing/2014/main" val="4283402912"/>
                  </a:ext>
                </a:extLst>
              </a:tr>
              <a:tr h="555783">
                <a:tc>
                  <a:txBody>
                    <a:bodyPr/>
                    <a:lstStyle/>
                    <a:p>
                      <a:pPr marL="0" algn="l" defTabSz="932742" rtl="0" eaLnBrk="1" latinLnBrk="0" hangingPunct="1">
                        <a:lnSpc>
                          <a:spcPct val="90000"/>
                        </a:lnSpc>
                        <a:spcAft>
                          <a:spcPts val="0"/>
                        </a:spcAft>
                      </a:pPr>
                      <a:r>
                        <a:rPr lang="en-US" sz="1400" kern="1200" dirty="0"/>
                        <a:t>Looking for help with a specific pain point…</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algn="l" defTabSz="932742" rtl="0" eaLnBrk="1" latinLnBrk="0" hangingPunct="1">
                        <a:lnSpc>
                          <a:spcPct val="90000"/>
                        </a:lnSpc>
                        <a:spcAft>
                          <a:spcPts val="0"/>
                        </a:spcAft>
                      </a:pPr>
                      <a:r>
                        <a:rPr lang="en-US" sz="1400" kern="1200" dirty="0"/>
                        <a:t>CI/CD, Git, Agile, Test, Monitoring, Log Analytics, Security</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tc>
                  <a:txBody>
                    <a:bodyPr/>
                    <a:lstStyle/>
                    <a:p>
                      <a:pPr marL="0" indent="0" algn="l" defTabSz="932742" rtl="0" eaLnBrk="1" latinLnBrk="0" hangingPunct="1">
                        <a:lnSpc>
                          <a:spcPct val="90000"/>
                        </a:lnSpc>
                        <a:buFont typeface="Arial" panose="020B0604020202020204" pitchFamily="34" charset="0"/>
                        <a:buNone/>
                      </a:pPr>
                      <a:r>
                        <a:rPr lang="en-US" sz="1400" kern="1200" dirty="0"/>
                        <a:t>See references</a:t>
                      </a:r>
                      <a:endParaRPr lang="en-US" sz="1400" b="0" kern="1200" dirty="0">
                        <a:gradFill>
                          <a:gsLst>
                            <a:gs pos="7752">
                              <a:schemeClr val="tx1"/>
                            </a:gs>
                            <a:gs pos="21000">
                              <a:schemeClr val="tx1"/>
                            </a:gs>
                          </a:gsLst>
                          <a:lin ang="5400000" scaled="0"/>
                        </a:gradFill>
                        <a:latin typeface="+mn-lt"/>
                        <a:ea typeface="+mn-ea"/>
                        <a:cs typeface="Segoe UI Semibold" panose="020B0702040204020203" pitchFamily="34" charset="0"/>
                      </a:endParaRPr>
                    </a:p>
                  </a:txBody>
                  <a:tcPr marL="179285" marR="179285" marT="89642" marB="89642" anchor="ctr"/>
                </a:tc>
                <a:extLst>
                  <a:ext uri="{0D108BD9-81ED-4DB2-BD59-A6C34878D82A}">
                    <a16:rowId xmlns:a16="http://schemas.microsoft.com/office/drawing/2014/main" val="957845392"/>
                  </a:ext>
                </a:extLst>
              </a:tr>
            </a:tbl>
          </a:graphicData>
        </a:graphic>
      </p:graphicFrame>
      <p:pic>
        <p:nvPicPr>
          <p:cNvPr id="11" name="Picture 54">
            <a:extLst>
              <a:ext uri="{FF2B5EF4-FFF2-40B4-BE49-F238E27FC236}">
                <a16:creationId xmlns:a16="http://schemas.microsoft.com/office/drawing/2014/main" id="{498C12AA-A1D5-43C2-8201-B730EB5A4C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2697" y="264389"/>
            <a:ext cx="1061092" cy="1061092"/>
          </a:xfrm>
          <a:prstGeom prst="rect">
            <a:avLst/>
          </a:prstGeom>
        </p:spPr>
      </p:pic>
      <p:sp>
        <p:nvSpPr>
          <p:cNvPr id="2" name="Rectangle 1">
            <a:extLst>
              <a:ext uri="{FF2B5EF4-FFF2-40B4-BE49-F238E27FC236}">
                <a16:creationId xmlns:a16="http://schemas.microsoft.com/office/drawing/2014/main" id="{AA76143A-89C8-41A8-8A7C-AC78E3598731}"/>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Rectangle 2">
            <a:extLst>
              <a:ext uri="{FF2B5EF4-FFF2-40B4-BE49-F238E27FC236}">
                <a16:creationId xmlns:a16="http://schemas.microsoft.com/office/drawing/2014/main" id="{9C36EF49-149B-4AD2-8B4A-14DB04A86017}"/>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525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540FA2-2312-43C0-9F3D-99383FAA07A3}"/>
              </a:ext>
            </a:extLst>
          </p:cNvPr>
          <p:cNvPicPr>
            <a:picLocks noChangeAspect="1"/>
          </p:cNvPicPr>
          <p:nvPr/>
        </p:nvPicPr>
        <p:blipFill rotWithShape="1">
          <a:blip r:embed="rId3"/>
          <a:srcRect b="18474"/>
          <a:stretch/>
        </p:blipFill>
        <p:spPr>
          <a:xfrm>
            <a:off x="0" y="-1415539"/>
            <a:ext cx="12192000" cy="6115204"/>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47070" y="4988722"/>
            <a:ext cx="8125663" cy="1510958"/>
          </a:xfrm>
          <a:prstGeom prst="rect">
            <a:avLst/>
          </a:prstGeom>
        </p:spPr>
        <p:txBody>
          <a:bodyPr wrap="square">
            <a:spAutoFit/>
          </a:bodyPr>
          <a:lstStyle/>
          <a:p>
            <a:pPr>
              <a:lnSpc>
                <a:spcPct val="107000"/>
              </a:lnSpc>
              <a:spcBef>
                <a:spcPts val="294"/>
              </a:spcBef>
              <a:spcAft>
                <a:spcPts val="784"/>
              </a:spcAft>
            </a:pPr>
            <a:r>
              <a:rPr lang="en-US" sz="1765"/>
              <a:t>“Azure support for Docker, Kubernetes, Puppet, Terraform, Cassandra, and other open source tools has become very important to us and has really accelerated our move into Azure.” </a:t>
            </a:r>
            <a:br>
              <a:rPr lang="en-US" sz="1765"/>
            </a:br>
            <a:r>
              <a:rPr lang="en-US" sz="1765"/>
              <a:t>– Robert </a:t>
            </a:r>
            <a:r>
              <a:rPr lang="en-US" sz="1765" err="1"/>
              <a:t>Rudduck</a:t>
            </a:r>
            <a:r>
              <a:rPr lang="en-US" sz="1765"/>
              <a:t>, Director of Architecture and DevOps</a:t>
            </a:r>
            <a:br>
              <a:rPr lang="en-US" sz="1765"/>
            </a:br>
            <a:r>
              <a:rPr lang="en-AU" sz="156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68">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21766" y="329594"/>
            <a:ext cx="4050609" cy="2941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nSpc>
                <a:spcPct val="90000"/>
              </a:lnSpc>
              <a:defRPr/>
            </a:pPr>
            <a:r>
              <a:rPr lang="en-US" sz="3137" b="1">
                <a:latin typeface="Calibri" panose="020F0502020204030204" pitchFamily="34" charset="0"/>
                <a:ea typeface="Calibri" panose="020F0502020204030204" pitchFamily="34" charset="0"/>
                <a:cs typeface="Arial" panose="020B0604020202020204" pitchFamily="34" charset="0"/>
              </a:rPr>
              <a:t>Use and orchestrate your favorite 3</a:t>
            </a:r>
            <a:r>
              <a:rPr lang="en-US" sz="3137" b="1" baseline="30000">
                <a:latin typeface="Calibri" panose="020F0502020204030204" pitchFamily="34" charset="0"/>
                <a:ea typeface="Calibri" panose="020F0502020204030204" pitchFamily="34" charset="0"/>
                <a:cs typeface="Arial" panose="020B0604020202020204" pitchFamily="34" charset="0"/>
              </a:rPr>
              <a:t>rd</a:t>
            </a:r>
            <a:r>
              <a:rPr lang="en-US" sz="3137" b="1">
                <a:latin typeface="Calibri" panose="020F0502020204030204" pitchFamily="34" charset="0"/>
                <a:ea typeface="Calibri" panose="020F0502020204030204" pitchFamily="34" charset="0"/>
                <a:cs typeface="Arial" panose="020B0604020202020204" pitchFamily="34" charset="0"/>
              </a:rPr>
              <a:t> party tools. Your toolchain, seamlessly integrated with Azure.</a:t>
            </a:r>
            <a:endParaRPr lang="en-US" sz="3137" b="1" spc="-28">
              <a:ln w="3175">
                <a:noFill/>
              </a:ln>
              <a:solidFill>
                <a:schemeClr val="bg1"/>
              </a:solidFill>
              <a:latin typeface="Segoe UI"/>
              <a:cs typeface="Segoe UI Semilight" panose="020B0402040204020203" pitchFamily="34" charset="0"/>
            </a:endParaRPr>
          </a:p>
        </p:txBody>
      </p:sp>
      <p:pic>
        <p:nvPicPr>
          <p:cNvPr id="5" name="Picture 4">
            <a:extLst>
              <a:ext uri="{FF2B5EF4-FFF2-40B4-BE49-F238E27FC236}">
                <a16:creationId xmlns:a16="http://schemas.microsoft.com/office/drawing/2014/main" id="{C03CAB49-588B-4ED8-861A-2B8DCFB3181E}"/>
              </a:ext>
            </a:extLst>
          </p:cNvPr>
          <p:cNvPicPr>
            <a:picLocks noChangeAspect="1"/>
          </p:cNvPicPr>
          <p:nvPr/>
        </p:nvPicPr>
        <p:blipFill>
          <a:blip r:embed="rId5"/>
          <a:stretch>
            <a:fillRect/>
          </a:stretch>
        </p:blipFill>
        <p:spPr>
          <a:xfrm>
            <a:off x="304433" y="5052627"/>
            <a:ext cx="1383175" cy="1032771"/>
          </a:xfrm>
          <a:prstGeom prst="rect">
            <a:avLst/>
          </a:prstGeom>
        </p:spPr>
      </p:pic>
    </p:spTree>
    <p:extLst>
      <p:ext uri="{BB962C8B-B14F-4D97-AF65-F5344CB8AC3E}">
        <p14:creationId xmlns:p14="http://schemas.microsoft.com/office/powerpoint/2010/main" val="28888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C7A5DE9-5997-4424-A068-8E99ABAD2BA1}"/>
              </a:ext>
            </a:extLst>
          </p:cNvPr>
          <p:cNvSpPr txBox="1"/>
          <p:nvPr/>
        </p:nvSpPr>
        <p:spPr>
          <a:xfrm>
            <a:off x="-11156153" y="2801689"/>
            <a:ext cx="2867970" cy="954185"/>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Mission Critical</a:t>
            </a:r>
            <a:br>
              <a:rPr lang="en-US" sz="2353">
                <a:gradFill>
                  <a:gsLst>
                    <a:gs pos="2917">
                      <a:srgbClr val="353535"/>
                    </a:gs>
                    <a:gs pos="30000">
                      <a:srgbClr val="353535"/>
                    </a:gs>
                  </a:gsLst>
                  <a:lin ang="5400000" scaled="0"/>
                </a:gradFill>
                <a:latin typeface="Segoe UI Semilight"/>
              </a:rPr>
            </a:br>
            <a:r>
              <a:rPr lang="en-US" sz="1961">
                <a:gradFill>
                  <a:gsLst>
                    <a:gs pos="2917">
                      <a:srgbClr val="353535"/>
                    </a:gs>
                    <a:gs pos="30000">
                      <a:srgbClr val="353535"/>
                    </a:gs>
                  </a:gsLst>
                  <a:lin ang="5400000" scaled="0"/>
                </a:gradFill>
                <a:latin typeface="Segoe UI Semilight"/>
              </a:rPr>
              <a:t>failure=&gt; deep trouble</a:t>
            </a:r>
            <a:endParaRPr lang="en-EN" sz="1961" err="1">
              <a:gradFill>
                <a:gsLst>
                  <a:gs pos="2917">
                    <a:srgbClr val="353535"/>
                  </a:gs>
                  <a:gs pos="30000">
                    <a:srgbClr val="353535"/>
                  </a:gs>
                </a:gsLst>
                <a:lin ang="5400000" scaled="0"/>
              </a:gradFill>
              <a:latin typeface="Segoe UI Semilight"/>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0841125" y="4683626"/>
            <a:ext cx="2022145" cy="103110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Enabling</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Everything else</a:t>
            </a:r>
            <a:endParaRPr lang="en-EN" sz="1961" err="1">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1E5E53F4-D52B-4924-BD51-CF659963D757}"/>
              </a:ext>
            </a:extLst>
          </p:cNvPr>
          <p:cNvSpPr>
            <a:spLocks noGrp="1"/>
          </p:cNvSpPr>
          <p:nvPr>
            <p:ph type="title"/>
          </p:nvPr>
        </p:nvSpPr>
        <p:spPr/>
        <p:txBody>
          <a:bodyPr/>
          <a:lstStyle/>
          <a:p>
            <a:r>
              <a:rPr lang="en-US" dirty="0">
                <a:solidFill>
                  <a:schemeClr val="tx1"/>
                </a:solidFill>
              </a:rPr>
              <a:t>Demo</a:t>
            </a:r>
            <a:endParaRPr lang="en-US" dirty="0"/>
          </a:p>
        </p:txBody>
      </p:sp>
      <p:sp>
        <p:nvSpPr>
          <p:cNvPr id="4" name="Picture Placeholder 3">
            <a:extLst>
              <a:ext uri="{FF2B5EF4-FFF2-40B4-BE49-F238E27FC236}">
                <a16:creationId xmlns:a16="http://schemas.microsoft.com/office/drawing/2014/main" id="{08864FA9-3F38-4746-ADB6-B7B7702B3811}"/>
              </a:ext>
            </a:extLst>
          </p:cNvPr>
          <p:cNvSpPr>
            <a:spLocks noGrp="1"/>
          </p:cNvSpPr>
          <p:nvPr>
            <p:ph type="pic" sz="quarter" idx="10"/>
          </p:nvPr>
        </p:nvSpPr>
        <p:spPr/>
      </p:sp>
      <p:sp>
        <p:nvSpPr>
          <p:cNvPr id="3" name="Text Placeholder 2">
            <a:extLst>
              <a:ext uri="{FF2B5EF4-FFF2-40B4-BE49-F238E27FC236}">
                <a16:creationId xmlns:a16="http://schemas.microsoft.com/office/drawing/2014/main" id="{D04FE7BC-634B-48C0-9E31-7DA939435280}"/>
              </a:ext>
            </a:extLst>
          </p:cNvPr>
          <p:cNvSpPr>
            <a:spLocks noGrp="1"/>
          </p:cNvSpPr>
          <p:nvPr>
            <p:ph type="body" sz="quarter" idx="4294967295"/>
          </p:nvPr>
        </p:nvSpPr>
        <p:spPr>
          <a:xfrm>
            <a:off x="269240" y="3876675"/>
            <a:ext cx="9590723" cy="923330"/>
          </a:xfrm>
        </p:spPr>
        <p:txBody>
          <a:bodyPr/>
          <a:lstStyle/>
          <a:p>
            <a:pPr marL="0" indent="0">
              <a:buNone/>
            </a:pPr>
            <a:r>
              <a:rPr lang="en-US" sz="2400">
                <a:solidFill>
                  <a:schemeClr val="tx1"/>
                </a:solidFill>
              </a:rPr>
              <a:t>Azure DevOps Projects</a:t>
            </a:r>
          </a:p>
          <a:p>
            <a:pPr marL="0" indent="0">
              <a:buNone/>
            </a:pPr>
            <a:r>
              <a:rPr lang="en-US" sz="2400">
                <a:solidFill>
                  <a:schemeClr val="tx1"/>
                </a:solidFill>
              </a:rPr>
              <a:t>Extending Zero to Hero</a:t>
            </a:r>
            <a:endParaRPr lang="en-US" sz="2400"/>
          </a:p>
        </p:txBody>
      </p:sp>
    </p:spTree>
    <p:extLst>
      <p:ext uri="{BB962C8B-B14F-4D97-AF65-F5344CB8AC3E}">
        <p14:creationId xmlns:p14="http://schemas.microsoft.com/office/powerpoint/2010/main" val="389577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15C5C-08BF-427B-B717-6FD45F2D11E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199CDAA-DCE6-4222-A75E-7E332248A4B3}"/>
              </a:ext>
            </a:extLst>
          </p:cNvPr>
          <p:cNvPicPr>
            <a:picLocks noChangeAspect="1"/>
          </p:cNvPicPr>
          <p:nvPr/>
        </p:nvPicPr>
        <p:blipFill>
          <a:blip r:embed="rId3"/>
          <a:stretch>
            <a:fillRect/>
          </a:stretch>
        </p:blipFill>
        <p:spPr>
          <a:xfrm>
            <a:off x="420189" y="0"/>
            <a:ext cx="11502571" cy="6858000"/>
          </a:xfrm>
          <a:prstGeom prst="rect">
            <a:avLst/>
          </a:prstGeom>
        </p:spPr>
      </p:pic>
      <p:sp>
        <p:nvSpPr>
          <p:cNvPr id="6" name="Oval 5">
            <a:extLst>
              <a:ext uri="{FF2B5EF4-FFF2-40B4-BE49-F238E27FC236}">
                <a16:creationId xmlns:a16="http://schemas.microsoft.com/office/drawing/2014/main" id="{117C0F47-56DE-4CD2-8528-2472287A17A3}"/>
              </a:ext>
            </a:extLst>
          </p:cNvPr>
          <p:cNvSpPr/>
          <p:nvPr/>
        </p:nvSpPr>
        <p:spPr bwMode="auto">
          <a:xfrm>
            <a:off x="1666240" y="4897120"/>
            <a:ext cx="7051040" cy="1794933"/>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ED02F1FA-1F96-4A68-B183-584AD7BF2F84}"/>
              </a:ext>
            </a:extLst>
          </p:cNvPr>
          <p:cNvSpPr/>
          <p:nvPr/>
        </p:nvSpPr>
        <p:spPr bwMode="auto">
          <a:xfrm>
            <a:off x="1818640" y="-120503"/>
            <a:ext cx="3292076" cy="574159"/>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92290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5AF68C-149F-485F-B3AE-F40486B4DCFA}"/>
              </a:ext>
            </a:extLst>
          </p:cNvPr>
          <p:cNvSpPr/>
          <p:nvPr/>
        </p:nvSpPr>
        <p:spPr>
          <a:xfrm>
            <a:off x="118412" y="3142360"/>
            <a:ext cx="2117774" cy="573280"/>
          </a:xfrm>
          <a:prstGeom prst="rect">
            <a:avLst/>
          </a:prstGeom>
        </p:spPr>
        <p:txBody>
          <a:bodyPr wrap="square">
            <a:spAutoFit/>
          </a:bodyPr>
          <a:lstStyle/>
          <a:p>
            <a:pPr algn="ctr" defTabSz="914367">
              <a:defRPr/>
            </a:pPr>
            <a:r>
              <a:rPr lang="en-US" sz="3137">
                <a:solidFill>
                  <a:srgbClr val="FFFFFF"/>
                </a:solidFill>
                <a:latin typeface="Segoe UI Light"/>
              </a:rPr>
              <a:t>Simple</a:t>
            </a:r>
          </a:p>
        </p:txBody>
      </p:sp>
      <p:graphicFrame>
        <p:nvGraphicFramePr>
          <p:cNvPr id="2" name="Table 1">
            <a:extLst>
              <a:ext uri="{FF2B5EF4-FFF2-40B4-BE49-F238E27FC236}">
                <a16:creationId xmlns:a16="http://schemas.microsoft.com/office/drawing/2014/main" id="{925B341E-6A94-460E-9E69-916E78A37107}"/>
              </a:ext>
            </a:extLst>
          </p:cNvPr>
          <p:cNvGraphicFramePr>
            <a:graphicFrameLocks noGrp="1"/>
          </p:cNvGraphicFramePr>
          <p:nvPr>
            <p:extLst/>
          </p:nvPr>
        </p:nvGraphicFramePr>
        <p:xfrm>
          <a:off x="8510311" y="2070939"/>
          <a:ext cx="2166502" cy="2296660"/>
        </p:xfrm>
        <a:graphic>
          <a:graphicData uri="http://schemas.openxmlformats.org/drawingml/2006/table">
            <a:tbl>
              <a:tblPr firstRow="1" firstCol="1" bandRow="1">
                <a:tableStyleId>{5C22544A-7EE6-4342-B048-85BDC9FD1C3A}</a:tableStyleId>
              </a:tblPr>
              <a:tblGrid>
                <a:gridCol w="2166502">
                  <a:extLst>
                    <a:ext uri="{9D8B030D-6E8A-4147-A177-3AD203B41FA5}">
                      <a16:colId xmlns:a16="http://schemas.microsoft.com/office/drawing/2014/main" val="1304655083"/>
                    </a:ext>
                  </a:extLst>
                </a:gridCol>
              </a:tblGrid>
              <a:tr h="2260316">
                <a:tc>
                  <a:txBody>
                    <a:bodyPr/>
                    <a:lstStyle/>
                    <a:p>
                      <a:pPr algn="l">
                        <a:lnSpc>
                          <a:spcPct val="107000"/>
                        </a:lnSpc>
                        <a:spcBef>
                          <a:spcPts val="300"/>
                        </a:spcBef>
                        <a:spcAft>
                          <a:spcPts val="800"/>
                        </a:spcAft>
                      </a:pPr>
                      <a:endParaRPr lang="en-AU" sz="1000">
                        <a:effectLst/>
                      </a:endParaRPr>
                    </a:p>
                    <a:p>
                      <a:pPr algn="l">
                        <a:lnSpc>
                          <a:spcPct val="107000"/>
                        </a:lnSpc>
                        <a:spcAft>
                          <a:spcPts val="800"/>
                        </a:spcAft>
                      </a:pPr>
                      <a:r>
                        <a:rPr lang="en-AU" sz="1000">
                          <a:effectLst/>
                        </a:rPr>
                        <a:t>E-commerce challenger eyes the top spot, simplifies development and delivery with DevOps on Azure</a:t>
                      </a:r>
                    </a:p>
                    <a:p>
                      <a:pPr algn="l">
                        <a:lnSpc>
                          <a:spcPct val="107000"/>
                        </a:lnSpc>
                        <a:spcBef>
                          <a:spcPts val="300"/>
                        </a:spcBef>
                        <a:spcAft>
                          <a:spcPts val="800"/>
                        </a:spcAft>
                      </a:pPr>
                      <a:r>
                        <a:rPr lang="en-AU" sz="900">
                          <a:effectLst/>
                        </a:rPr>
                        <a:t>“Being able to leverage so many off-the-shelf services and tools from Azure enabled us to go from zero to a full- fledged e-commerce marketplace in just about 12 months.” – Mike Hanrahan, CTO</a:t>
                      </a:r>
                      <a:endParaRPr lang="en-AU" sz="1000">
                        <a:effectLst/>
                      </a:endParaRPr>
                    </a:p>
                    <a:p>
                      <a:pPr algn="l">
                        <a:lnSpc>
                          <a:spcPct val="107000"/>
                        </a:lnSpc>
                        <a:spcBef>
                          <a:spcPts val="300"/>
                        </a:spcBef>
                        <a:spcAft>
                          <a:spcPts val="800"/>
                        </a:spcAft>
                      </a:pPr>
                      <a:r>
                        <a:rPr lang="en-AU" sz="900" u="sng">
                          <a:effectLst/>
                          <a:hlinkClick r:id="rId3"/>
                        </a:rPr>
                        <a:t>Read the story</a:t>
                      </a:r>
                      <a:endParaRPr lang="en-AU" sz="1000">
                        <a:effectLst/>
                        <a:latin typeface="Calibri" panose="020F0502020204030204" pitchFamily="34" charset="0"/>
                        <a:ea typeface="Calibri" panose="020F0502020204030204" pitchFamily="34" charset="0"/>
                        <a:cs typeface="Arial" panose="020B0604020202020204" pitchFamily="34" charset="0"/>
                      </a:endParaRPr>
                    </a:p>
                  </a:txBody>
                  <a:tcPr marL="160896" marR="160896" marT="40223" marB="40223"/>
                </a:tc>
                <a:extLst>
                  <a:ext uri="{0D108BD9-81ED-4DB2-BD59-A6C34878D82A}">
                    <a16:rowId xmlns:a16="http://schemas.microsoft.com/office/drawing/2014/main" val="2668425041"/>
                  </a:ext>
                </a:extLst>
              </a:tr>
            </a:tbl>
          </a:graphicData>
        </a:graphic>
      </p:graphicFrame>
      <p:pic>
        <p:nvPicPr>
          <p:cNvPr id="1025" name="Picture 7" descr="Image result for jet.com">
            <a:hlinkClick r:id="rId4"/>
            <a:extLst>
              <a:ext uri="{FF2B5EF4-FFF2-40B4-BE49-F238E27FC236}">
                <a16:creationId xmlns:a16="http://schemas.microsoft.com/office/drawing/2014/main" id="{A1585E8B-1296-4949-8970-1BCB807AA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3702" y="3005174"/>
            <a:ext cx="532252" cy="5322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6539C6-9B70-4304-A969-9BB3AEA4786D}"/>
              </a:ext>
            </a:extLst>
          </p:cNvPr>
          <p:cNvPicPr>
            <a:picLocks noChangeAspect="1"/>
          </p:cNvPicPr>
          <p:nvPr/>
        </p:nvPicPr>
        <p:blipFill>
          <a:blip r:embed="rId6"/>
          <a:stretch>
            <a:fillRect/>
          </a:stretch>
        </p:blipFill>
        <p:spPr>
          <a:xfrm>
            <a:off x="441074" y="5059315"/>
            <a:ext cx="1531328" cy="625093"/>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47070" y="4988723"/>
            <a:ext cx="7419738" cy="1326402"/>
          </a:xfrm>
          <a:prstGeom prst="rect">
            <a:avLst/>
          </a:prstGeom>
        </p:spPr>
        <p:txBody>
          <a:bodyPr wrap="square">
            <a:spAutoFit/>
          </a:bodyPr>
          <a:lstStyle/>
          <a:p>
            <a:pPr>
              <a:lnSpc>
                <a:spcPct val="107000"/>
              </a:lnSpc>
              <a:spcBef>
                <a:spcPts val="294"/>
              </a:spcBef>
              <a:spcAft>
                <a:spcPts val="784"/>
              </a:spcAft>
            </a:pPr>
            <a:r>
              <a:rPr lang="en-AU" sz="1765"/>
              <a:t>“Being able to leverage so many off-the-shelf services and tools from Azure enabled us to go from zero to a full- fledged e-commerce marketplace in just about 12 months.” – Mike Hanrahan, CTO</a:t>
            </a:r>
          </a:p>
          <a:p>
            <a:pPr>
              <a:lnSpc>
                <a:spcPct val="107000"/>
              </a:lnSpc>
              <a:spcBef>
                <a:spcPts val="294"/>
              </a:spcBef>
              <a:spcAft>
                <a:spcPts val="784"/>
              </a:spcAft>
            </a:pPr>
            <a:r>
              <a:rPr lang="en-AU" sz="1372" u="sng">
                <a:hlinkClick r:id="rId3"/>
              </a:rPr>
              <a:t>Read the story</a:t>
            </a:r>
            <a:endParaRPr lang="en-AU" sz="1568">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72A082-0B07-4A4E-96E3-E807BE34311F}"/>
              </a:ext>
            </a:extLst>
          </p:cNvPr>
          <p:cNvPicPr>
            <a:picLocks noChangeAspect="1"/>
          </p:cNvPicPr>
          <p:nvPr/>
        </p:nvPicPr>
        <p:blipFill>
          <a:blip r:embed="rId7"/>
          <a:stretch>
            <a:fillRect/>
          </a:stretch>
        </p:blipFill>
        <p:spPr>
          <a:xfrm>
            <a:off x="1" y="-2456007"/>
            <a:ext cx="12227089" cy="7259201"/>
          </a:xfrm>
          <a:prstGeom prst="rect">
            <a:avLst/>
          </a:prstGeom>
        </p:spPr>
      </p:pic>
      <p:sp>
        <p:nvSpPr>
          <p:cNvPr id="12" name="Rectangle 11">
            <a:extLst>
              <a:ext uri="{FF2B5EF4-FFF2-40B4-BE49-F238E27FC236}">
                <a16:creationId xmlns:a16="http://schemas.microsoft.com/office/drawing/2014/main" id="{6F55B834-94EF-4DA2-9483-A657C25BD40E}"/>
              </a:ext>
            </a:extLst>
          </p:cNvPr>
          <p:cNvSpPr/>
          <p:nvPr/>
        </p:nvSpPr>
        <p:spPr bwMode="auto">
          <a:xfrm>
            <a:off x="321766" y="329594"/>
            <a:ext cx="4050609" cy="2941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nSpc>
                <a:spcPct val="90000"/>
              </a:lnSpc>
              <a:defRPr/>
            </a:pPr>
            <a:r>
              <a:rPr lang="en-US" sz="3137" b="1" spc="-28">
                <a:ln w="3175">
                  <a:noFill/>
                </a:ln>
                <a:solidFill>
                  <a:schemeClr val="bg1"/>
                </a:solidFill>
                <a:latin typeface="Segoe UI"/>
                <a:cs typeface="Segoe UI Semilight" panose="020B0402040204020203" pitchFamily="34" charset="0"/>
              </a:rPr>
              <a:t>Spend less time building delivery pipelines and more time delivering software</a:t>
            </a:r>
          </a:p>
        </p:txBody>
      </p:sp>
    </p:spTree>
    <p:extLst>
      <p:ext uri="{BB962C8B-B14F-4D97-AF65-F5344CB8AC3E}">
        <p14:creationId xmlns:p14="http://schemas.microsoft.com/office/powerpoint/2010/main" val="19878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94233"/>
            <a:ext cx="12190695" cy="5091341"/>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6839907" cy="899537"/>
          </a:xfrm>
        </p:spPr>
        <p:txBody>
          <a:bodyPr/>
          <a:lstStyle/>
          <a:p>
            <a:r>
              <a:rPr lang="en-US"/>
              <a:t>Get Started Quickly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Azure DevOps Projects</a:t>
            </a:r>
          </a:p>
        </p:txBody>
      </p:sp>
      <p:grpSp>
        <p:nvGrpSpPr>
          <p:cNvPr id="31" name="Group 30"/>
          <p:cNvGrpSpPr/>
          <p:nvPr/>
        </p:nvGrpSpPr>
        <p:grpSpPr>
          <a:xfrm>
            <a:off x="4315101" y="1833619"/>
            <a:ext cx="7585232" cy="5023895"/>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77" name="Rectangle 76">
            <a:extLst>
              <a:ext uri="{FF2B5EF4-FFF2-40B4-BE49-F238E27FC236}">
                <a16:creationId xmlns:a16="http://schemas.microsoft.com/office/drawing/2014/main" id="{DC3AACD1-5CAD-4C5C-B124-749FB46293A0}"/>
              </a:ext>
            </a:extLst>
          </p:cNvPr>
          <p:cNvSpPr/>
          <p:nvPr/>
        </p:nvSpPr>
        <p:spPr bwMode="auto">
          <a:xfrm>
            <a:off x="932758" y="2389320"/>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Create a full CI / CD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8429" y="2389320"/>
            <a:ext cx="312580" cy="311733"/>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8429" y="3478041"/>
            <a:ext cx="312580" cy="311733"/>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8429" y="4414841"/>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2758" y="3466752"/>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2758" y="4414842"/>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Target any Azure service. Currently web apps, soon VMs, Kubernetes cluster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2233" y="5762717"/>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6562" y="5762718"/>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Powered by VSTS -  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4527169" y="2110947"/>
            <a:ext cx="7161095" cy="41417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0AB715B-AC55-42DB-A412-37FDE9B9B152}"/>
              </a:ext>
            </a:extLst>
          </p:cNvPr>
          <p:cNvSpPr/>
          <p:nvPr/>
        </p:nvSpPr>
        <p:spPr bwMode="auto">
          <a:xfrm>
            <a:off x="8354959" y="487"/>
            <a:ext cx="2541329" cy="1028369"/>
          </a:xfrm>
          <a:prstGeom prst="rect">
            <a:avLst/>
          </a:prstGeom>
          <a:solidFill>
            <a:schemeClr val="accent4"/>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Simple</a:t>
            </a:r>
          </a:p>
        </p:txBody>
      </p:sp>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99F6A3-BCAC-411F-8A01-64DEAFAFC441}"/>
              </a:ext>
            </a:extLst>
          </p:cNvPr>
          <p:cNvGrpSpPr>
            <a:grpSpLocks noChangeAspect="1"/>
          </p:cNvGrpSpPr>
          <p:nvPr/>
        </p:nvGrpSpPr>
        <p:grpSpPr>
          <a:xfrm>
            <a:off x="237767" y="2057400"/>
            <a:ext cx="2743200" cy="2743200"/>
            <a:chOff x="272272" y="3765599"/>
            <a:chExt cx="731520" cy="731520"/>
          </a:xfrm>
        </p:grpSpPr>
        <p:sp>
          <p:nvSpPr>
            <p:cNvPr id="3" name="Oval 2">
              <a:extLst>
                <a:ext uri="{FF2B5EF4-FFF2-40B4-BE49-F238E27FC236}">
                  <a16:creationId xmlns:a16="http://schemas.microsoft.com/office/drawing/2014/main" id="{4B91612F-1CC6-4C8E-8AB7-4D1ABB130EDC}"/>
                </a:ext>
              </a:extLst>
            </p:cNvPr>
            <p:cNvSpPr/>
            <p:nvPr/>
          </p:nvSpPr>
          <p:spPr bwMode="auto">
            <a:xfrm>
              <a:off x="272272" y="3765599"/>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4" name="people_11">
              <a:extLst>
                <a:ext uri="{FF2B5EF4-FFF2-40B4-BE49-F238E27FC236}">
                  <a16:creationId xmlns:a16="http://schemas.microsoft.com/office/drawing/2014/main" id="{5C760320-C800-409D-8702-BB317546A3E1}"/>
                </a:ext>
              </a:extLst>
            </p:cNvPr>
            <p:cNvSpPr>
              <a:spLocks noChangeAspect="1" noEditPoints="1"/>
            </p:cNvSpPr>
            <p:nvPr/>
          </p:nvSpPr>
          <p:spPr bwMode="auto">
            <a:xfrm>
              <a:off x="469614" y="3993752"/>
              <a:ext cx="336836" cy="32347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 Placeholder 5">
            <a:extLst>
              <a:ext uri="{FF2B5EF4-FFF2-40B4-BE49-F238E27FC236}">
                <a16:creationId xmlns:a16="http://schemas.microsoft.com/office/drawing/2014/main" id="{47E15EF3-4870-4AE1-8646-8C3920EB2B8C}"/>
              </a:ext>
            </a:extLst>
          </p:cNvPr>
          <p:cNvSpPr txBox="1">
            <a:spLocks/>
          </p:cNvSpPr>
          <p:nvPr/>
        </p:nvSpPr>
        <p:spPr>
          <a:xfrm>
            <a:off x="3139440" y="2921168"/>
            <a:ext cx="9052560" cy="10156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000"/>
              <a:t>Customer Conversations</a:t>
            </a:r>
          </a:p>
        </p:txBody>
      </p:sp>
    </p:spTree>
    <p:extLst>
      <p:ext uri="{BB962C8B-B14F-4D97-AF65-F5344CB8AC3E}">
        <p14:creationId xmlns:p14="http://schemas.microsoft.com/office/powerpoint/2010/main" val="31744171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94233"/>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0" y="289957"/>
            <a:ext cx="7944534" cy="899537"/>
          </a:xfrm>
        </p:spPr>
        <p:txBody>
          <a:bodyPr/>
          <a:lstStyle/>
          <a:p>
            <a:r>
              <a:rPr lang="en-US" sz="3921"/>
              <a:t>Managed Kubernetes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87385" y="896845"/>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lvl="0">
              <a:defRPr/>
            </a:pPr>
            <a:r>
              <a:rPr lang="en-US" sz="1961">
                <a:solidFill>
                  <a:schemeClr val="tx1"/>
                </a:solidFill>
              </a:rPr>
              <a:t>Simplified deployment, scaling, and operations</a:t>
            </a:r>
          </a:p>
        </p:txBody>
      </p:sp>
      <p:grpSp>
        <p:nvGrpSpPr>
          <p:cNvPr id="31" name="Group 30"/>
          <p:cNvGrpSpPr/>
          <p:nvPr/>
        </p:nvGrpSpPr>
        <p:grpSpPr>
          <a:xfrm>
            <a:off x="4315101" y="1833619"/>
            <a:ext cx="7585232" cy="5023895"/>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77" name="Rectangle 76">
            <a:extLst>
              <a:ext uri="{FF2B5EF4-FFF2-40B4-BE49-F238E27FC236}">
                <a16:creationId xmlns:a16="http://schemas.microsoft.com/office/drawing/2014/main" id="{DC3AACD1-5CAD-4C5C-B124-749FB46293A0}"/>
              </a:ext>
            </a:extLst>
          </p:cNvPr>
          <p:cNvSpPr/>
          <p:nvPr/>
        </p:nvSpPr>
        <p:spPr bwMode="auto">
          <a:xfrm>
            <a:off x="932758" y="2087743"/>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Quickly deploy a production ready Kubernetes cluster</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8429" y="2087743"/>
            <a:ext cx="312580" cy="311733"/>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8429" y="2875549"/>
            <a:ext cx="312580" cy="311733"/>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2758" y="2864261"/>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Automated Kubernetes version upgrades and patching</a:t>
            </a:r>
          </a:p>
        </p:txBody>
      </p:sp>
      <p:sp>
        <p:nvSpPr>
          <p:cNvPr id="3" name="Rectangle 2">
            <a:extLst>
              <a:ext uri="{FF2B5EF4-FFF2-40B4-BE49-F238E27FC236}">
                <a16:creationId xmlns:a16="http://schemas.microsoft.com/office/drawing/2014/main" id="{A0AB715B-AC55-42DB-A412-37FDE9B9B152}"/>
              </a:ext>
            </a:extLst>
          </p:cNvPr>
          <p:cNvSpPr/>
          <p:nvPr/>
        </p:nvSpPr>
        <p:spPr bwMode="auto">
          <a:xfrm>
            <a:off x="8354959" y="487"/>
            <a:ext cx="2541329" cy="1028369"/>
          </a:xfrm>
          <a:prstGeom prst="rect">
            <a:avLst/>
          </a:prstGeom>
          <a:solidFill>
            <a:schemeClr val="accent4"/>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Simple</a:t>
            </a:r>
          </a:p>
        </p:txBody>
      </p:sp>
      <p:pic>
        <p:nvPicPr>
          <p:cNvPr id="5" name="Picture 4">
            <a:extLst>
              <a:ext uri="{FF2B5EF4-FFF2-40B4-BE49-F238E27FC236}">
                <a16:creationId xmlns:a16="http://schemas.microsoft.com/office/drawing/2014/main" id="{7798C8A2-2644-47F1-B5BF-53AE45024248}"/>
              </a:ext>
            </a:extLst>
          </p:cNvPr>
          <p:cNvPicPr>
            <a:picLocks noChangeAspect="1"/>
          </p:cNvPicPr>
          <p:nvPr/>
        </p:nvPicPr>
        <p:blipFill rotWithShape="1">
          <a:blip r:embed="rId4"/>
          <a:srcRect l="5787" t="12850" r="9023" b="15084"/>
          <a:stretch/>
        </p:blipFill>
        <p:spPr>
          <a:xfrm>
            <a:off x="4522311" y="2139920"/>
            <a:ext cx="7206600" cy="4054481"/>
          </a:xfrm>
          <a:prstGeom prst="rect">
            <a:avLst/>
          </a:prstGeom>
        </p:spPr>
      </p:pic>
      <p:grpSp>
        <p:nvGrpSpPr>
          <p:cNvPr id="21" name="Group 20">
            <a:extLst>
              <a:ext uri="{FF2B5EF4-FFF2-40B4-BE49-F238E27FC236}">
                <a16:creationId xmlns:a16="http://schemas.microsoft.com/office/drawing/2014/main" id="{ED16FE11-B4CC-4218-9D7C-BE0BA117BDD6}"/>
              </a:ext>
            </a:extLst>
          </p:cNvPr>
          <p:cNvGrpSpPr/>
          <p:nvPr/>
        </p:nvGrpSpPr>
        <p:grpSpPr>
          <a:xfrm>
            <a:off x="448429" y="3973552"/>
            <a:ext cx="312580" cy="311733"/>
            <a:chOff x="7745382" y="4179584"/>
            <a:chExt cx="216026" cy="215441"/>
          </a:xfrm>
          <a:solidFill>
            <a:schemeClr val="accent1"/>
          </a:solidFill>
        </p:grpSpPr>
        <p:sp>
          <p:nvSpPr>
            <p:cNvPr id="22" name="Freeform 14">
              <a:extLst>
                <a:ext uri="{FF2B5EF4-FFF2-40B4-BE49-F238E27FC236}">
                  <a16:creationId xmlns:a16="http://schemas.microsoft.com/office/drawing/2014/main" id="{5ED9364A-87F3-41E2-8F6C-B69A81A2255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3" name="Freeform 15">
              <a:extLst>
                <a:ext uri="{FF2B5EF4-FFF2-40B4-BE49-F238E27FC236}">
                  <a16:creationId xmlns:a16="http://schemas.microsoft.com/office/drawing/2014/main" id="{B51F4716-F60F-4EAC-8703-854390B9E974}"/>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4" name="Freeform 16">
              <a:extLst>
                <a:ext uri="{FF2B5EF4-FFF2-40B4-BE49-F238E27FC236}">
                  <a16:creationId xmlns:a16="http://schemas.microsoft.com/office/drawing/2014/main" id="{E00C5329-B18A-45E5-9DDD-8512EAC44897}"/>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25" name="Rectangle 24">
            <a:extLst>
              <a:ext uri="{FF2B5EF4-FFF2-40B4-BE49-F238E27FC236}">
                <a16:creationId xmlns:a16="http://schemas.microsoft.com/office/drawing/2014/main" id="{04EDFF5D-DF3A-43D9-B214-957ECB128E6A}"/>
              </a:ext>
            </a:extLst>
          </p:cNvPr>
          <p:cNvSpPr/>
          <p:nvPr/>
        </p:nvSpPr>
        <p:spPr>
          <a:xfrm>
            <a:off x="932758" y="3962263"/>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Self-healing hosted control plane</a:t>
            </a:r>
          </a:p>
        </p:txBody>
      </p:sp>
      <p:grpSp>
        <p:nvGrpSpPr>
          <p:cNvPr id="26" name="Group 25">
            <a:extLst>
              <a:ext uri="{FF2B5EF4-FFF2-40B4-BE49-F238E27FC236}">
                <a16:creationId xmlns:a16="http://schemas.microsoft.com/office/drawing/2014/main" id="{5C313909-957B-4DE7-9AC8-00FFB40F8C0C}"/>
              </a:ext>
            </a:extLst>
          </p:cNvPr>
          <p:cNvGrpSpPr/>
          <p:nvPr/>
        </p:nvGrpSpPr>
        <p:grpSpPr>
          <a:xfrm>
            <a:off x="448429" y="4852138"/>
            <a:ext cx="312580" cy="311733"/>
            <a:chOff x="7745382" y="4179584"/>
            <a:chExt cx="216026" cy="215441"/>
          </a:xfrm>
          <a:solidFill>
            <a:schemeClr val="accent1"/>
          </a:solidFill>
        </p:grpSpPr>
        <p:sp>
          <p:nvSpPr>
            <p:cNvPr id="27" name="Freeform 14">
              <a:extLst>
                <a:ext uri="{FF2B5EF4-FFF2-40B4-BE49-F238E27FC236}">
                  <a16:creationId xmlns:a16="http://schemas.microsoft.com/office/drawing/2014/main" id="{6905F0A8-F460-4207-94E8-352AB4BC9F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8" name="Freeform 15">
              <a:extLst>
                <a:ext uri="{FF2B5EF4-FFF2-40B4-BE49-F238E27FC236}">
                  <a16:creationId xmlns:a16="http://schemas.microsoft.com/office/drawing/2014/main" id="{EBA0F474-4F1D-43B2-AF88-7E0A4DAD8024}"/>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0" name="Freeform 16">
              <a:extLst>
                <a:ext uri="{FF2B5EF4-FFF2-40B4-BE49-F238E27FC236}">
                  <a16:creationId xmlns:a16="http://schemas.microsoft.com/office/drawing/2014/main" id="{16DA7F94-0722-4AB7-851C-EB4022732A4E}"/>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32" name="Rectangle 31">
            <a:extLst>
              <a:ext uri="{FF2B5EF4-FFF2-40B4-BE49-F238E27FC236}">
                <a16:creationId xmlns:a16="http://schemas.microsoft.com/office/drawing/2014/main" id="{1A213AFE-33F7-4FA5-8EB1-8919FCAE1FCD}"/>
              </a:ext>
            </a:extLst>
          </p:cNvPr>
          <p:cNvSpPr/>
          <p:nvPr/>
        </p:nvSpPr>
        <p:spPr>
          <a:xfrm>
            <a:off x="932758" y="4840850"/>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Pay only for running agent pool nodes</a:t>
            </a:r>
          </a:p>
        </p:txBody>
      </p:sp>
      <p:grpSp>
        <p:nvGrpSpPr>
          <p:cNvPr id="40" name="Group 39">
            <a:extLst>
              <a:ext uri="{FF2B5EF4-FFF2-40B4-BE49-F238E27FC236}">
                <a16:creationId xmlns:a16="http://schemas.microsoft.com/office/drawing/2014/main" id="{CCD4B9C3-B5C9-404F-9DE2-C61439E033E0}"/>
              </a:ext>
            </a:extLst>
          </p:cNvPr>
          <p:cNvGrpSpPr/>
          <p:nvPr/>
        </p:nvGrpSpPr>
        <p:grpSpPr>
          <a:xfrm>
            <a:off x="452981" y="5730725"/>
            <a:ext cx="312580" cy="311733"/>
            <a:chOff x="7745382" y="4179584"/>
            <a:chExt cx="216026" cy="215441"/>
          </a:xfrm>
          <a:solidFill>
            <a:schemeClr val="accent1"/>
          </a:solidFill>
        </p:grpSpPr>
        <p:sp>
          <p:nvSpPr>
            <p:cNvPr id="41" name="Freeform 14">
              <a:extLst>
                <a:ext uri="{FF2B5EF4-FFF2-40B4-BE49-F238E27FC236}">
                  <a16:creationId xmlns:a16="http://schemas.microsoft.com/office/drawing/2014/main" id="{BBE27B63-F12E-46FC-8ABE-39B5BC923C0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2" name="Freeform 15">
              <a:extLst>
                <a:ext uri="{FF2B5EF4-FFF2-40B4-BE49-F238E27FC236}">
                  <a16:creationId xmlns:a16="http://schemas.microsoft.com/office/drawing/2014/main" id="{0E5C8320-55FF-455A-A42E-330BC8036A48}"/>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3" name="Freeform 16">
              <a:extLst>
                <a:ext uri="{FF2B5EF4-FFF2-40B4-BE49-F238E27FC236}">
                  <a16:creationId xmlns:a16="http://schemas.microsoft.com/office/drawing/2014/main" id="{4845B9D1-E9C3-4C6E-B40B-2651D346D76C}"/>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44" name="Rectangle 43">
            <a:extLst>
              <a:ext uri="{FF2B5EF4-FFF2-40B4-BE49-F238E27FC236}">
                <a16:creationId xmlns:a16="http://schemas.microsoft.com/office/drawing/2014/main" id="{FCD5A1C0-1EF5-4330-B832-0DDA856DB3A0}"/>
              </a:ext>
            </a:extLst>
          </p:cNvPr>
          <p:cNvSpPr/>
          <p:nvPr/>
        </p:nvSpPr>
        <p:spPr>
          <a:xfrm>
            <a:off x="937311" y="5719436"/>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Use all of the Kubernetes tools you like</a:t>
            </a:r>
          </a:p>
        </p:txBody>
      </p:sp>
    </p:spTree>
    <p:extLst>
      <p:ext uri="{BB962C8B-B14F-4D97-AF65-F5344CB8AC3E}">
        <p14:creationId xmlns:p14="http://schemas.microsoft.com/office/powerpoint/2010/main" val="150749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75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750"/>
                                        <p:tgtEl>
                                          <p:spTgt spid="2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75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75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25" grpId="0"/>
      <p:bldP spid="32"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E072160-64F6-4C75-9960-5C4B70094C8E}"/>
              </a:ext>
            </a:extLst>
          </p:cNvPr>
          <p:cNvGrpSpPr>
            <a:grpSpLocks noChangeAspect="1"/>
          </p:cNvGrpSpPr>
          <p:nvPr/>
        </p:nvGrpSpPr>
        <p:grpSpPr>
          <a:xfrm>
            <a:off x="203899" y="2057400"/>
            <a:ext cx="2743200" cy="2743200"/>
            <a:chOff x="272272" y="1287462"/>
            <a:chExt cx="731520" cy="731520"/>
          </a:xfrm>
        </p:grpSpPr>
        <p:sp>
          <p:nvSpPr>
            <p:cNvPr id="3" name="Oval 2">
              <a:extLst>
                <a:ext uri="{FF2B5EF4-FFF2-40B4-BE49-F238E27FC236}">
                  <a16:creationId xmlns:a16="http://schemas.microsoft.com/office/drawing/2014/main" id="{D08C5394-F036-4782-9952-41E06F745413}"/>
                </a:ext>
              </a:extLst>
            </p:cNvPr>
            <p:cNvSpPr/>
            <p:nvPr/>
          </p:nvSpPr>
          <p:spPr bwMode="auto">
            <a:xfrm>
              <a:off x="272272" y="1287462"/>
              <a:ext cx="731520" cy="731520"/>
            </a:xfrm>
            <a:prstGeom prst="ellipse">
              <a:avLst/>
            </a:prstGeom>
            <a:ln w="31750">
              <a:solidFill>
                <a:schemeClr val="tx2"/>
              </a:solidFill>
              <a:headEnd type="none" w="med" len="med"/>
              <a:tailEnd type="none" w="med" len="med"/>
            </a:ln>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800">
                <a:solidFill>
                  <a:schemeClr val="bg1"/>
                </a:solidFill>
                <a:cs typeface="Segoe UI" pitchFamily="34" charset="0"/>
              </a:endParaRPr>
            </a:p>
          </p:txBody>
        </p:sp>
        <p:sp>
          <p:nvSpPr>
            <p:cNvPr id="4" name="Digital_Transformation">
              <a:extLst>
                <a:ext uri="{FF2B5EF4-FFF2-40B4-BE49-F238E27FC236}">
                  <a16:creationId xmlns:a16="http://schemas.microsoft.com/office/drawing/2014/main" id="{3478015D-A37A-4E0D-BB1E-0ACCA3457322}"/>
                </a:ext>
              </a:extLst>
            </p:cNvPr>
            <p:cNvSpPr>
              <a:spLocks noChangeAspect="1" noEditPoints="1"/>
            </p:cNvSpPr>
            <p:nvPr/>
          </p:nvSpPr>
          <p:spPr bwMode="auto">
            <a:xfrm>
              <a:off x="437864" y="1546064"/>
              <a:ext cx="400336" cy="214316"/>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ln w="31750">
              <a:solidFill>
                <a:schemeClr val="tx2"/>
              </a:solidFill>
              <a:headEnd/>
              <a:tailEnd/>
            </a:ln>
            <a:extLst/>
          </p:spPr>
          <p:style>
            <a:lnRef idx="2">
              <a:schemeClr val="accent1">
                <a:shade val="50000"/>
              </a:schemeClr>
            </a:lnRef>
            <a:fillRef idx="1001">
              <a:schemeClr val="dk2"/>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000">
                <a:gradFill>
                  <a:gsLst>
                    <a:gs pos="0">
                      <a:srgbClr val="505050"/>
                    </a:gs>
                    <a:gs pos="100000">
                      <a:srgbClr val="505050"/>
                    </a:gs>
                  </a:gsLst>
                  <a:lin ang="5400000" scaled="1"/>
                </a:gradFill>
              </a:endParaRPr>
            </a:p>
          </p:txBody>
        </p:sp>
      </p:grpSp>
      <p:sp>
        <p:nvSpPr>
          <p:cNvPr id="5" name="Text Placeholder 5">
            <a:extLst>
              <a:ext uri="{FF2B5EF4-FFF2-40B4-BE49-F238E27FC236}">
                <a16:creationId xmlns:a16="http://schemas.microsoft.com/office/drawing/2014/main" id="{CA5E73F0-0B24-4136-B0C3-76AA819950C3}"/>
              </a:ext>
            </a:extLst>
          </p:cNvPr>
          <p:cNvSpPr txBox="1">
            <a:spLocks/>
          </p:cNvSpPr>
          <p:nvPr/>
        </p:nvSpPr>
        <p:spPr>
          <a:xfrm>
            <a:off x="3139440" y="2505670"/>
            <a:ext cx="9052560"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6000"/>
              <a:t>DevOps Value</a:t>
            </a:r>
            <a:endParaRPr lang="en-US" sz="6000">
              <a:latin typeface="+mn-lt"/>
            </a:endParaRPr>
          </a:p>
        </p:txBody>
      </p:sp>
    </p:spTree>
    <p:extLst>
      <p:ext uri="{BB962C8B-B14F-4D97-AF65-F5344CB8AC3E}">
        <p14:creationId xmlns:p14="http://schemas.microsoft.com/office/powerpoint/2010/main" val="7783375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Picture 28" descr="A close up of a map&#10;&#10;Description generated with high confidence">
            <a:extLst>
              <a:ext uri="{FF2B5EF4-FFF2-40B4-BE49-F238E27FC236}">
                <a16:creationId xmlns:a16="http://schemas.microsoft.com/office/drawing/2014/main" id="{6832B57B-2C46-48CE-8437-814A90A9F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87" y="0"/>
            <a:ext cx="11590205" cy="6858000"/>
          </a:xfrm>
          <a:prstGeom prst="rect">
            <a:avLst/>
          </a:prstGeom>
        </p:spPr>
      </p:pic>
      <p:sp>
        <p:nvSpPr>
          <p:cNvPr id="25" name="Rectangle: Rounded Corners 24">
            <a:extLst>
              <a:ext uri="{FF2B5EF4-FFF2-40B4-BE49-F238E27FC236}">
                <a16:creationId xmlns:a16="http://schemas.microsoft.com/office/drawing/2014/main" id="{2D9172E6-6E82-4586-83E6-9AFF198097E8}"/>
              </a:ext>
            </a:extLst>
          </p:cNvPr>
          <p:cNvSpPr/>
          <p:nvPr/>
        </p:nvSpPr>
        <p:spPr bwMode="auto">
          <a:xfrm>
            <a:off x="263769" y="808893"/>
            <a:ext cx="4281854" cy="1776046"/>
          </a:xfrm>
          <a:prstGeom prst="roundRect">
            <a:avLst/>
          </a:prstGeom>
          <a:ln>
            <a:noFill/>
          </a:ln>
        </p:spPr>
        <p:style>
          <a:lnRef idx="0">
            <a:scrgbClr r="0" g="0" b="0"/>
          </a:lnRef>
          <a:fillRef idx="1001">
            <a:schemeClr val="dk2"/>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C7A5DE9-5997-4424-A068-8E99ABAD2BA1}"/>
              </a:ext>
            </a:extLst>
          </p:cNvPr>
          <p:cNvSpPr txBox="1"/>
          <p:nvPr/>
        </p:nvSpPr>
        <p:spPr>
          <a:xfrm>
            <a:off x="-11156153" y="2801689"/>
            <a:ext cx="2867970" cy="954185"/>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Mission Critical</a:t>
            </a:r>
            <a:br>
              <a:rPr lang="en-US" sz="2353">
                <a:gradFill>
                  <a:gsLst>
                    <a:gs pos="2917">
                      <a:srgbClr val="353535"/>
                    </a:gs>
                    <a:gs pos="30000">
                      <a:srgbClr val="353535"/>
                    </a:gs>
                  </a:gsLst>
                  <a:lin ang="5400000" scaled="0"/>
                </a:gradFill>
                <a:latin typeface="Segoe UI Semilight"/>
              </a:rPr>
            </a:br>
            <a:r>
              <a:rPr lang="en-US" sz="1961">
                <a:gradFill>
                  <a:gsLst>
                    <a:gs pos="2917">
                      <a:srgbClr val="353535"/>
                    </a:gs>
                    <a:gs pos="30000">
                      <a:srgbClr val="353535"/>
                    </a:gs>
                  </a:gsLst>
                  <a:lin ang="5400000" scaled="0"/>
                </a:gradFill>
                <a:latin typeface="Segoe UI Semilight"/>
              </a:rPr>
              <a:t>failure=&gt; deep trouble</a:t>
            </a:r>
            <a:endParaRPr lang="en-EN" sz="1961" err="1">
              <a:gradFill>
                <a:gsLst>
                  <a:gs pos="2917">
                    <a:srgbClr val="353535"/>
                  </a:gs>
                  <a:gs pos="30000">
                    <a:srgbClr val="353535"/>
                  </a:gs>
                </a:gsLst>
                <a:lin ang="5400000" scaled="0"/>
              </a:gradFill>
              <a:latin typeface="Segoe UI Semilight"/>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0841125" y="4683626"/>
            <a:ext cx="2022145" cy="103110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Enabling</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Everything else</a:t>
            </a:r>
            <a:endParaRPr lang="en-EN" sz="1961" err="1">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1E5E53F4-D52B-4924-BD51-CF659963D757}"/>
              </a:ext>
            </a:extLst>
          </p:cNvPr>
          <p:cNvSpPr>
            <a:spLocks noGrp="1"/>
          </p:cNvSpPr>
          <p:nvPr>
            <p:ph type="title" idx="4294967295"/>
          </p:nvPr>
        </p:nvSpPr>
        <p:spPr>
          <a:xfrm>
            <a:off x="832024" y="847725"/>
            <a:ext cx="3703638" cy="836613"/>
          </a:xfrm>
        </p:spPr>
        <p:txBody>
          <a:bodyPr/>
          <a:lstStyle/>
          <a:p>
            <a:r>
              <a:rPr lang="en-US" dirty="0">
                <a:solidFill>
                  <a:schemeClr val="tx1"/>
                </a:solidFill>
              </a:rPr>
              <a:t>Demo</a:t>
            </a:r>
          </a:p>
        </p:txBody>
      </p:sp>
      <p:sp>
        <p:nvSpPr>
          <p:cNvPr id="3" name="Text Placeholder 2">
            <a:extLst>
              <a:ext uri="{FF2B5EF4-FFF2-40B4-BE49-F238E27FC236}">
                <a16:creationId xmlns:a16="http://schemas.microsoft.com/office/drawing/2014/main" id="{D04FE7BC-634B-48C0-9E31-7DA939435280}"/>
              </a:ext>
            </a:extLst>
          </p:cNvPr>
          <p:cNvSpPr>
            <a:spLocks noGrp="1"/>
          </p:cNvSpPr>
          <p:nvPr>
            <p:ph type="body" sz="quarter" idx="4294967295"/>
          </p:nvPr>
        </p:nvSpPr>
        <p:spPr>
          <a:xfrm>
            <a:off x="832024" y="1714500"/>
            <a:ext cx="3703638" cy="849313"/>
          </a:xfrm>
        </p:spPr>
        <p:txBody>
          <a:bodyPr/>
          <a:lstStyle/>
          <a:p>
            <a:pPr marL="0" indent="0">
              <a:buNone/>
            </a:pPr>
            <a:r>
              <a:rPr lang="en-US" sz="2400" dirty="0">
                <a:solidFill>
                  <a:schemeClr val="tx1"/>
                </a:solidFill>
              </a:rPr>
              <a:t>OSS pipeline to Azure Container Service</a:t>
            </a:r>
          </a:p>
        </p:txBody>
      </p:sp>
    </p:spTree>
    <p:extLst>
      <p:ext uri="{BB962C8B-B14F-4D97-AF65-F5344CB8AC3E}">
        <p14:creationId xmlns:p14="http://schemas.microsoft.com/office/powerpoint/2010/main" val="173226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644C8A-EE96-440C-B3ED-FBEC9653C8F2}"/>
              </a:ext>
            </a:extLst>
          </p:cNvPr>
          <p:cNvPicPr>
            <a:picLocks noChangeAspect="1"/>
          </p:cNvPicPr>
          <p:nvPr/>
        </p:nvPicPr>
        <p:blipFill rotWithShape="1">
          <a:blip r:embed="rId3"/>
          <a:srcRect b="20741"/>
          <a:stretch/>
        </p:blipFill>
        <p:spPr>
          <a:xfrm>
            <a:off x="-4475" y="-735955"/>
            <a:ext cx="12192000" cy="5435620"/>
          </a:xfrm>
          <a:prstGeom prst="rect">
            <a:avLst/>
          </a:prstGeom>
        </p:spPr>
      </p:pic>
      <p:sp>
        <p:nvSpPr>
          <p:cNvPr id="7" name="Rectangle 6">
            <a:extLst>
              <a:ext uri="{FF2B5EF4-FFF2-40B4-BE49-F238E27FC236}">
                <a16:creationId xmlns:a16="http://schemas.microsoft.com/office/drawing/2014/main" id="{E5ECE066-D799-4BBC-B24B-CA1CAD779FCE}"/>
              </a:ext>
            </a:extLst>
          </p:cNvPr>
          <p:cNvSpPr/>
          <p:nvPr/>
        </p:nvSpPr>
        <p:spPr>
          <a:xfrm>
            <a:off x="2347070" y="4988723"/>
            <a:ext cx="7631515" cy="1358712"/>
          </a:xfrm>
          <a:prstGeom prst="rect">
            <a:avLst/>
          </a:prstGeom>
        </p:spPr>
        <p:txBody>
          <a:bodyPr wrap="square">
            <a:spAutoFit/>
          </a:bodyPr>
          <a:lstStyle/>
          <a:p>
            <a:pPr>
              <a:lnSpc>
                <a:spcPct val="107000"/>
              </a:lnSpc>
              <a:spcBef>
                <a:spcPts val="294"/>
              </a:spcBef>
              <a:spcAft>
                <a:spcPts val="784"/>
              </a:spcAft>
            </a:pPr>
            <a:r>
              <a:rPr lang="en-US" sz="1765"/>
              <a:t>“With DevOps and Azure, we’re able to reduce our new-feature release cycle down to one week, and we think we can even speed that up.” </a:t>
            </a:r>
            <a:br>
              <a:rPr lang="en-US" sz="1765"/>
            </a:br>
            <a:r>
              <a:rPr lang="en-US" sz="1765"/>
              <a:t>– </a:t>
            </a:r>
            <a:r>
              <a:rPr lang="en-US" sz="1765" err="1"/>
              <a:t>Fikri</a:t>
            </a:r>
            <a:r>
              <a:rPr lang="en-US" sz="1765"/>
              <a:t> </a:t>
            </a:r>
            <a:r>
              <a:rPr lang="en-US" sz="1765" err="1"/>
              <a:t>Larguet</a:t>
            </a:r>
            <a:r>
              <a:rPr lang="en-US" sz="1765"/>
              <a:t>, Director of Cloud Services</a:t>
            </a:r>
          </a:p>
          <a:p>
            <a:pPr>
              <a:lnSpc>
                <a:spcPct val="107000"/>
              </a:lnSpc>
              <a:spcBef>
                <a:spcPts val="294"/>
              </a:spcBef>
              <a:spcAft>
                <a:spcPts val="784"/>
              </a:spcAft>
            </a:pPr>
            <a:r>
              <a:rPr lang="en-AU" sz="1568" u="sng">
                <a:solidFill>
                  <a:srgbClr val="0000FF"/>
                </a:solidFill>
                <a:latin typeface="Calibri" panose="020F0502020204030204" pitchFamily="34" charset="0"/>
                <a:ea typeface="Calibri" panose="020F0502020204030204" pitchFamily="34" charset="0"/>
                <a:cs typeface="Arial" panose="020B0604020202020204" pitchFamily="34" charset="0"/>
                <a:hlinkClick r:id="rId4"/>
              </a:rPr>
              <a:t>Read the story</a:t>
            </a:r>
            <a:endParaRPr lang="en-AU" sz="1568">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CF3AA04-57B7-4B98-83E8-88A3FA4A6E29}"/>
              </a:ext>
            </a:extLst>
          </p:cNvPr>
          <p:cNvSpPr/>
          <p:nvPr/>
        </p:nvSpPr>
        <p:spPr bwMode="auto">
          <a:xfrm>
            <a:off x="321766" y="329594"/>
            <a:ext cx="4050609" cy="2941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nSpc>
                <a:spcPct val="90000"/>
              </a:lnSpc>
              <a:defRPr/>
            </a:pPr>
            <a:r>
              <a:rPr lang="en-US" sz="3137" b="1">
                <a:latin typeface="Calibri" panose="020F0502020204030204" pitchFamily="34" charset="0"/>
                <a:ea typeface="Calibri" panose="020F0502020204030204" pitchFamily="34" charset="0"/>
                <a:cs typeface="Arial" panose="020B0604020202020204" pitchFamily="34" charset="0"/>
              </a:rPr>
              <a:t>Deploy continuously and compliantly to enterprise-grade cloud services, with integrated security and monitoring.</a:t>
            </a:r>
            <a:endParaRPr lang="en-US" sz="3137" b="1" spc="-28">
              <a:ln w="3175">
                <a:noFill/>
              </a:ln>
              <a:solidFill>
                <a:schemeClr val="bg1"/>
              </a:solidFill>
              <a:latin typeface="Segoe UI"/>
              <a:cs typeface="Segoe UI Semilight" panose="020B0402040204020203" pitchFamily="34" charset="0"/>
            </a:endParaRPr>
          </a:p>
        </p:txBody>
      </p:sp>
      <p:pic>
        <p:nvPicPr>
          <p:cNvPr id="17" name="Picture 16">
            <a:extLst>
              <a:ext uri="{FF2B5EF4-FFF2-40B4-BE49-F238E27FC236}">
                <a16:creationId xmlns:a16="http://schemas.microsoft.com/office/drawing/2014/main" id="{26519380-3B83-444E-9660-D6F2867F53AC}"/>
              </a:ext>
            </a:extLst>
          </p:cNvPr>
          <p:cNvPicPr>
            <a:picLocks noChangeAspect="1"/>
          </p:cNvPicPr>
          <p:nvPr/>
        </p:nvPicPr>
        <p:blipFill>
          <a:blip r:embed="rId5"/>
          <a:stretch>
            <a:fillRect/>
          </a:stretch>
        </p:blipFill>
        <p:spPr>
          <a:xfrm>
            <a:off x="321767" y="5057569"/>
            <a:ext cx="1809672" cy="356279"/>
          </a:xfrm>
          <a:prstGeom prst="rect">
            <a:avLst/>
          </a:prstGeom>
        </p:spPr>
      </p:pic>
    </p:spTree>
    <p:extLst>
      <p:ext uri="{BB962C8B-B14F-4D97-AF65-F5344CB8AC3E}">
        <p14:creationId xmlns:p14="http://schemas.microsoft.com/office/powerpoint/2010/main" val="30942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E072160-64F6-4C75-9960-5C4B70094C8E}"/>
              </a:ext>
            </a:extLst>
          </p:cNvPr>
          <p:cNvGrpSpPr>
            <a:grpSpLocks noChangeAspect="1"/>
          </p:cNvGrpSpPr>
          <p:nvPr/>
        </p:nvGrpSpPr>
        <p:grpSpPr>
          <a:xfrm>
            <a:off x="203899" y="2057400"/>
            <a:ext cx="2743200" cy="2743200"/>
            <a:chOff x="272272" y="1287462"/>
            <a:chExt cx="731520" cy="731520"/>
          </a:xfrm>
        </p:grpSpPr>
        <p:sp>
          <p:nvSpPr>
            <p:cNvPr id="3" name="Oval 2">
              <a:extLst>
                <a:ext uri="{FF2B5EF4-FFF2-40B4-BE49-F238E27FC236}">
                  <a16:creationId xmlns:a16="http://schemas.microsoft.com/office/drawing/2014/main" id="{D08C5394-F036-4782-9952-41E06F745413}"/>
                </a:ext>
              </a:extLst>
            </p:cNvPr>
            <p:cNvSpPr/>
            <p:nvPr/>
          </p:nvSpPr>
          <p:spPr bwMode="auto">
            <a:xfrm>
              <a:off x="272272" y="1287462"/>
              <a:ext cx="731520" cy="731520"/>
            </a:xfrm>
            <a:prstGeom prst="ellipse">
              <a:avLst/>
            </a:prstGeom>
            <a:ln w="31750">
              <a:solidFill>
                <a:schemeClr val="tx2"/>
              </a:solidFill>
              <a:headEnd type="none" w="med" len="med"/>
              <a:tailEnd type="none" w="med" len="med"/>
            </a:ln>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800">
                <a:solidFill>
                  <a:schemeClr val="bg1"/>
                </a:solidFill>
                <a:cs typeface="Segoe UI" pitchFamily="34" charset="0"/>
              </a:endParaRPr>
            </a:p>
          </p:txBody>
        </p:sp>
        <p:sp>
          <p:nvSpPr>
            <p:cNvPr id="4" name="Digital_Transformation">
              <a:extLst>
                <a:ext uri="{FF2B5EF4-FFF2-40B4-BE49-F238E27FC236}">
                  <a16:creationId xmlns:a16="http://schemas.microsoft.com/office/drawing/2014/main" id="{3478015D-A37A-4E0D-BB1E-0ACCA3457322}"/>
                </a:ext>
              </a:extLst>
            </p:cNvPr>
            <p:cNvSpPr>
              <a:spLocks noChangeAspect="1" noEditPoints="1"/>
            </p:cNvSpPr>
            <p:nvPr/>
          </p:nvSpPr>
          <p:spPr bwMode="auto">
            <a:xfrm>
              <a:off x="437864" y="1546064"/>
              <a:ext cx="400336" cy="214316"/>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ln w="31750">
              <a:solidFill>
                <a:schemeClr val="tx2"/>
              </a:solidFill>
              <a:headEnd/>
              <a:tailEnd/>
            </a:ln>
            <a:extLst/>
          </p:spPr>
          <p:style>
            <a:lnRef idx="2">
              <a:schemeClr val="accent1">
                <a:shade val="50000"/>
              </a:schemeClr>
            </a:lnRef>
            <a:fillRef idx="1001">
              <a:schemeClr val="dk2"/>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000">
                <a:gradFill>
                  <a:gsLst>
                    <a:gs pos="0">
                      <a:srgbClr val="505050"/>
                    </a:gs>
                    <a:gs pos="100000">
                      <a:srgbClr val="505050"/>
                    </a:gs>
                  </a:gsLst>
                  <a:lin ang="5400000" scaled="1"/>
                </a:gradFill>
              </a:endParaRPr>
            </a:p>
          </p:txBody>
        </p:sp>
      </p:grpSp>
      <p:sp>
        <p:nvSpPr>
          <p:cNvPr id="5" name="Text Placeholder 5">
            <a:extLst>
              <a:ext uri="{FF2B5EF4-FFF2-40B4-BE49-F238E27FC236}">
                <a16:creationId xmlns:a16="http://schemas.microsoft.com/office/drawing/2014/main" id="{CA5E73F0-0B24-4136-B0C3-76AA819950C3}"/>
              </a:ext>
            </a:extLst>
          </p:cNvPr>
          <p:cNvSpPr txBox="1">
            <a:spLocks/>
          </p:cNvSpPr>
          <p:nvPr/>
        </p:nvSpPr>
        <p:spPr>
          <a:xfrm>
            <a:off x="3139440" y="2505670"/>
            <a:ext cx="9052560"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6000"/>
              <a:t>DevOps Value</a:t>
            </a:r>
            <a:endParaRPr lang="en-US" sz="6000">
              <a:latin typeface="+mn-lt"/>
            </a:endParaRPr>
          </a:p>
        </p:txBody>
      </p:sp>
    </p:spTree>
    <p:extLst>
      <p:ext uri="{BB962C8B-B14F-4D97-AF65-F5344CB8AC3E}">
        <p14:creationId xmlns:p14="http://schemas.microsoft.com/office/powerpoint/2010/main" val="7783375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66172"/>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6839907" cy="899537"/>
          </a:xfrm>
        </p:spPr>
        <p:txBody>
          <a:bodyPr/>
          <a:lstStyle/>
          <a:p>
            <a:r>
              <a:rPr lang="en-US"/>
              <a:t>Monitor your cloud health</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Azure Application Insights, Monitor &amp; Log Analytics</a:t>
            </a:r>
          </a:p>
        </p:txBody>
      </p:sp>
      <p:grpSp>
        <p:nvGrpSpPr>
          <p:cNvPr id="31" name="Group 30"/>
          <p:cNvGrpSpPr/>
          <p:nvPr/>
        </p:nvGrpSpPr>
        <p:grpSpPr>
          <a:xfrm>
            <a:off x="4315101" y="1833619"/>
            <a:ext cx="7585232" cy="5023895"/>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rotWithShape="1">
            <a:blip r:embed="rId3"/>
            <a:srcRect l="2899" t="8774" r="2880" b="28821"/>
            <a:stretch/>
          </p:blipFill>
          <p:spPr>
            <a:xfrm>
              <a:off x="4569387" y="1859015"/>
              <a:ext cx="7737332" cy="5124635"/>
            </a:xfrm>
            <a:prstGeom prst="rect">
              <a:avLst/>
            </a:prstGeom>
          </p:spPr>
        </p:pic>
      </p:grpSp>
      <p:pic>
        <p:nvPicPr>
          <p:cNvPr id="4" name="Picture 3"/>
          <p:cNvPicPr>
            <a:picLocks noChangeAspect="1"/>
          </p:cNvPicPr>
          <p:nvPr/>
        </p:nvPicPr>
        <p:blipFill rotWithShape="1">
          <a:blip r:embed="rId4"/>
          <a:srcRect l="14495" t="3775" b="23371"/>
          <a:stretch/>
        </p:blipFill>
        <p:spPr>
          <a:xfrm>
            <a:off x="4532761" y="2132693"/>
            <a:ext cx="7178257" cy="4038185"/>
          </a:xfrm>
          <a:prstGeom prst="rect">
            <a:avLst/>
          </a:prstGeom>
          <a:effectLst>
            <a:innerShdw blurRad="127000" dist="63500" dir="13500000">
              <a:prstClr val="black">
                <a:alpha val="25000"/>
              </a:prstClr>
            </a:innerShdw>
          </a:effectLst>
        </p:spPr>
      </p:pic>
      <p:sp>
        <p:nvSpPr>
          <p:cNvPr id="77" name="Rectangle 76">
            <a:extLst>
              <a:ext uri="{FF2B5EF4-FFF2-40B4-BE49-F238E27FC236}">
                <a16:creationId xmlns:a16="http://schemas.microsoft.com/office/drawing/2014/main" id="{DC3AACD1-5CAD-4C5C-B124-749FB46293A0}"/>
              </a:ext>
            </a:extLst>
          </p:cNvPr>
          <p:cNvSpPr/>
          <p:nvPr/>
        </p:nvSpPr>
        <p:spPr bwMode="auto">
          <a:xfrm>
            <a:off x="932758" y="2389320"/>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Collect and store your data from any source</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8429" y="2389320"/>
            <a:ext cx="312580" cy="311733"/>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8429" y="3478041"/>
            <a:ext cx="312580" cy="311733"/>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8429" y="4667922"/>
            <a:ext cx="312580" cy="311733"/>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2758" y="3466752"/>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Gain deep operational insights</a:t>
            </a:r>
          </a:p>
        </p:txBody>
      </p:sp>
      <p:sp>
        <p:nvSpPr>
          <p:cNvPr id="91" name="Rectangle 90">
            <a:extLst>
              <a:ext uri="{FF2B5EF4-FFF2-40B4-BE49-F238E27FC236}">
                <a16:creationId xmlns:a16="http://schemas.microsoft.com/office/drawing/2014/main" id="{6A8DDD96-5607-4289-8CB2-10F3BC304E79}"/>
              </a:ext>
            </a:extLst>
          </p:cNvPr>
          <p:cNvSpPr/>
          <p:nvPr/>
        </p:nvSpPr>
        <p:spPr>
          <a:xfrm>
            <a:off x="932758" y="4667923"/>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Detect, diagnose, and fix issues quickly</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2233" y="5762717"/>
            <a:ext cx="312580" cy="311733"/>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6562" y="5762718"/>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Integrate to your existing processes &amp; tools</a:t>
            </a:r>
          </a:p>
        </p:txBody>
      </p:sp>
      <p:sp>
        <p:nvSpPr>
          <p:cNvPr id="33" name="Rectangle 32">
            <a:extLst>
              <a:ext uri="{FF2B5EF4-FFF2-40B4-BE49-F238E27FC236}">
                <a16:creationId xmlns:a16="http://schemas.microsoft.com/office/drawing/2014/main" id="{63F52410-ECBA-49F9-B8AC-BCB7A092025C}"/>
              </a:ext>
            </a:extLst>
          </p:cNvPr>
          <p:cNvSpPr/>
          <p:nvPr/>
        </p:nvSpPr>
        <p:spPr bwMode="auto">
          <a:xfrm>
            <a:off x="8354959" y="487"/>
            <a:ext cx="2541329" cy="1028369"/>
          </a:xfrm>
          <a:prstGeom prst="rect">
            <a:avLst/>
          </a:prstGeom>
          <a:solidFill>
            <a:srgbClr val="0078D7"/>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Reliable</a:t>
            </a:r>
          </a:p>
        </p:txBody>
      </p:sp>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08888"/>
            <a:ext cx="12190695" cy="51785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p:cNvPr>
          <p:cNvSpPr/>
          <p:nvPr/>
        </p:nvSpPr>
        <p:spPr bwMode="auto">
          <a:xfrm>
            <a:off x="932758" y="1805373"/>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11655840" cy="1045164"/>
          </a:xfrm>
        </p:spPr>
        <p:txBody>
          <a:bodyPr/>
          <a:lstStyle/>
          <a:p>
            <a:r>
              <a:rPr lang="en-US"/>
              <a:t>Secure your cloud resources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5907811"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Azure Security Center &amp; Azure Policy</a:t>
            </a:r>
          </a:p>
        </p:txBody>
      </p:sp>
      <p:grpSp>
        <p:nvGrpSpPr>
          <p:cNvPr id="15" name="Group 14"/>
          <p:cNvGrpSpPr/>
          <p:nvPr/>
        </p:nvGrpSpPr>
        <p:grpSpPr>
          <a:xfrm>
            <a:off x="448463" y="1805354"/>
            <a:ext cx="312581" cy="311732"/>
            <a:chOff x="7745382" y="4179584"/>
            <a:chExt cx="216026" cy="215441"/>
          </a:xfrm>
          <a:solidFill>
            <a:schemeClr val="accent1"/>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19" name="Group 18"/>
          <p:cNvGrpSpPr/>
          <p:nvPr/>
        </p:nvGrpSpPr>
        <p:grpSpPr>
          <a:xfrm>
            <a:off x="448463" y="2894075"/>
            <a:ext cx="312581" cy="311732"/>
            <a:chOff x="7745382" y="4179584"/>
            <a:chExt cx="216026" cy="215441"/>
          </a:xfrm>
          <a:solidFill>
            <a:schemeClr val="accent1"/>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23" name="Group 22"/>
          <p:cNvGrpSpPr/>
          <p:nvPr/>
        </p:nvGrpSpPr>
        <p:grpSpPr>
          <a:xfrm>
            <a:off x="448429" y="4297698"/>
            <a:ext cx="312580" cy="311733"/>
            <a:chOff x="7745382" y="4179584"/>
            <a:chExt cx="216026" cy="215441"/>
          </a:xfrm>
          <a:solidFill>
            <a:schemeClr val="accent1"/>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12" name="Group 11"/>
          <p:cNvGrpSpPr/>
          <p:nvPr/>
        </p:nvGrpSpPr>
        <p:grpSpPr>
          <a:xfrm>
            <a:off x="4315101" y="1833619"/>
            <a:ext cx="7585232" cy="5023895"/>
            <a:chOff x="4569387" y="1859015"/>
            <a:chExt cx="7737332" cy="5124635"/>
          </a:xfrm>
        </p:grpSpPr>
        <p:sp>
          <p:nvSpPr>
            <p:cNvPr id="3" name="Rectangle 2"/>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Picture 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4" name="Rectangle 3"/>
          <p:cNvSpPr/>
          <p:nvPr/>
        </p:nvSpPr>
        <p:spPr>
          <a:xfrm>
            <a:off x="932758" y="2882806"/>
            <a:ext cx="3303296"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Proactively identify and mitigate risks to reduce exposure to attacks</a:t>
            </a:r>
          </a:p>
        </p:txBody>
      </p:sp>
      <p:sp>
        <p:nvSpPr>
          <p:cNvPr id="5" name="Rectangle 4"/>
          <p:cNvSpPr/>
          <p:nvPr/>
        </p:nvSpPr>
        <p:spPr>
          <a:xfrm>
            <a:off x="932758" y="4297699"/>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484667" y="2120841"/>
            <a:ext cx="7226349" cy="4055381"/>
          </a:xfrm>
          <a:prstGeom prst="rect">
            <a:avLst/>
          </a:prstGeom>
          <a:effectLst>
            <a:innerShdw blurRad="127000" dist="63500" dir="13500000">
              <a:prstClr val="black">
                <a:alpha val="25000"/>
              </a:prstClr>
            </a:innerShdw>
          </a:effectLst>
        </p:spPr>
      </p:pic>
      <p:sp>
        <p:nvSpPr>
          <p:cNvPr id="27" name="Rectangle 26">
            <a:extLst>
              <a:ext uri="{FF2B5EF4-FFF2-40B4-BE49-F238E27FC236}">
                <a16:creationId xmlns:a16="http://schemas.microsoft.com/office/drawing/2014/main" id="{91F5D3AB-DEB6-4D1A-88BF-3A9039D18835}"/>
              </a:ext>
            </a:extLst>
          </p:cNvPr>
          <p:cNvSpPr/>
          <p:nvPr/>
        </p:nvSpPr>
        <p:spPr bwMode="auto">
          <a:xfrm>
            <a:off x="8354959" y="487"/>
            <a:ext cx="2541329" cy="1028369"/>
          </a:xfrm>
          <a:prstGeom prst="rect">
            <a:avLst/>
          </a:prstGeom>
          <a:solidFill>
            <a:srgbClr val="0078D7"/>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Reliable</a:t>
            </a:r>
          </a:p>
        </p:txBody>
      </p:sp>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02" y="5116980"/>
            <a:ext cx="3745925" cy="176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66172"/>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7A932458-2DE3-475A-9C58-68AB91C30D69}"/>
              </a:ext>
            </a:extLst>
          </p:cNvPr>
          <p:cNvSpPr/>
          <p:nvPr/>
        </p:nvSpPr>
        <p:spPr bwMode="auto">
          <a:xfrm>
            <a:off x="1070087" y="4999703"/>
            <a:ext cx="2484274" cy="147380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8221895" cy="899537"/>
          </a:xfrm>
        </p:spPr>
        <p:txBody>
          <a:bodyPr/>
          <a:lstStyle/>
          <a:p>
            <a:r>
              <a:rPr lang="en-US"/>
              <a:t>Deploy repeatedly &amp; reliably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2"/>
            <a:ext cx="5907811" cy="832764"/>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Azure Resource Manager, Automation </a:t>
            </a:r>
          </a:p>
          <a:p>
            <a:pPr defTabSz="931935">
              <a:defRPr/>
            </a:pPr>
            <a:r>
              <a:rPr lang="en-US" sz="1961">
                <a:solidFill>
                  <a:schemeClr val="tx1"/>
                </a:solidFill>
              </a:rPr>
              <a:t>&amp; 3</a:t>
            </a:r>
            <a:r>
              <a:rPr lang="en-US" sz="1961" baseline="30000">
                <a:solidFill>
                  <a:schemeClr val="tx1"/>
                </a:solidFill>
              </a:rPr>
              <a:t>rd</a:t>
            </a:r>
            <a:r>
              <a:rPr lang="en-US" sz="1961">
                <a:solidFill>
                  <a:schemeClr val="tx1"/>
                </a:solidFill>
              </a:rPr>
              <a:t> Party Integrations</a:t>
            </a:r>
          </a:p>
        </p:txBody>
      </p:sp>
      <p:grpSp>
        <p:nvGrpSpPr>
          <p:cNvPr id="27" name="Group 26"/>
          <p:cNvGrpSpPr/>
          <p:nvPr/>
        </p:nvGrpSpPr>
        <p:grpSpPr>
          <a:xfrm>
            <a:off x="4315101" y="1833619"/>
            <a:ext cx="7585232" cy="5023895"/>
            <a:chOff x="4569387" y="1859015"/>
            <a:chExt cx="7737332" cy="5124635"/>
          </a:xfrm>
        </p:grpSpPr>
        <p:sp>
          <p:nvSpPr>
            <p:cNvPr id="28" name="Rectangle 27"/>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35" name="Rectangle 34">
            <a:extLst/>
          </p:cNvPr>
          <p:cNvSpPr/>
          <p:nvPr/>
        </p:nvSpPr>
        <p:spPr bwMode="auto">
          <a:xfrm>
            <a:off x="932758" y="2389320"/>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Infrastructure as Code, </a:t>
            </a:r>
            <a:br>
              <a:rPr lang="en-US" sz="1961" kern="0">
                <a:solidFill>
                  <a:schemeClr val="tx1"/>
                </a:solidFill>
                <a:latin typeface="Segoe UI Semilight" panose="020B0402040204020203" pitchFamily="34" charset="0"/>
                <a:ea typeface="Segoe UI Light" charset="0"/>
                <a:cs typeface="Segoe UI Semilight" panose="020B0402040204020203" pitchFamily="34" charset="0"/>
              </a:rPr>
            </a:b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p:cNvGrpSpPr/>
          <p:nvPr/>
        </p:nvGrpSpPr>
        <p:grpSpPr>
          <a:xfrm>
            <a:off x="448429" y="2389320"/>
            <a:ext cx="312580" cy="311733"/>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40" name="Group 39"/>
          <p:cNvGrpSpPr/>
          <p:nvPr/>
        </p:nvGrpSpPr>
        <p:grpSpPr>
          <a:xfrm>
            <a:off x="448429" y="3934436"/>
            <a:ext cx="312580" cy="311733"/>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48" name="Rectangle 47"/>
          <p:cNvSpPr/>
          <p:nvPr/>
        </p:nvSpPr>
        <p:spPr>
          <a:xfrm>
            <a:off x="932758" y="3923148"/>
            <a:ext cx="3210595"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Support for 3</a:t>
            </a:r>
            <a:r>
              <a:rPr lang="en-US" sz="1961" kern="0" baseline="30000">
                <a:latin typeface="Segoe UI Semilight" panose="020B0402040204020203" pitchFamily="34" charset="0"/>
                <a:ea typeface="Segoe UI Light" charset="0"/>
                <a:cs typeface="Segoe UI Semilight" panose="020B0402040204020203" pitchFamily="34" charset="0"/>
              </a:rPr>
              <a:t>rd</a:t>
            </a:r>
            <a:r>
              <a:rPr lang="en-US" sz="1961" kern="0">
                <a:latin typeface="Segoe UI Semilight" panose="020B0402040204020203" pitchFamily="34" charset="0"/>
                <a:ea typeface="Segoe UI Light" charset="0"/>
                <a:cs typeface="Segoe UI Semilight" panose="020B0402040204020203" pitchFamily="34" charset="0"/>
              </a:rPr>
              <a:t> party and OSS tooling such as Terraform, Ansible, Chef &amp; Puppet</a:t>
            </a:r>
          </a:p>
        </p:txBody>
      </p:sp>
      <p:pic>
        <p:nvPicPr>
          <p:cNvPr id="4" name="Picture 3">
            <a:extLst>
              <a:ext uri="{FF2B5EF4-FFF2-40B4-BE49-F238E27FC236}">
                <a16:creationId xmlns:a16="http://schemas.microsoft.com/office/drawing/2014/main" id="{B08D2752-D443-4C90-8C79-B563F23C0C77}"/>
              </a:ext>
            </a:extLst>
          </p:cNvPr>
          <p:cNvPicPr>
            <a:picLocks noChangeAspect="1"/>
          </p:cNvPicPr>
          <p:nvPr/>
        </p:nvPicPr>
        <p:blipFill rotWithShape="1">
          <a:blip r:embed="rId4"/>
          <a:srcRect t="-1127" b="589"/>
          <a:stretch/>
        </p:blipFill>
        <p:spPr>
          <a:xfrm>
            <a:off x="4506838" y="2087743"/>
            <a:ext cx="7204180" cy="4117358"/>
          </a:xfrm>
          <a:prstGeom prst="rect">
            <a:avLst/>
          </a:prstGeom>
        </p:spPr>
      </p:pic>
      <p:pic>
        <p:nvPicPr>
          <p:cNvPr id="71" name="Picture 70">
            <a:extLst>
              <a:ext uri="{FF2B5EF4-FFF2-40B4-BE49-F238E27FC236}">
                <a16:creationId xmlns:a16="http://schemas.microsoft.com/office/drawing/2014/main" id="{F02FFDD0-A505-4023-95D6-BDF1D3772096}"/>
              </a:ext>
            </a:extLst>
          </p:cNvPr>
          <p:cNvPicPr>
            <a:picLocks noChangeAspect="1"/>
          </p:cNvPicPr>
          <p:nvPr/>
        </p:nvPicPr>
        <p:blipFill rotWithShape="1">
          <a:blip r:embed="rId5">
            <a:clrChange>
              <a:clrFrom>
                <a:srgbClr val="FEFEFE"/>
              </a:clrFrom>
              <a:clrTo>
                <a:srgbClr val="FEFEFE">
                  <a:alpha val="0"/>
                </a:srgbClr>
              </a:clrTo>
            </a:clrChange>
          </a:blip>
          <a:srcRect l="24401" r="21955"/>
          <a:stretch/>
        </p:blipFill>
        <p:spPr>
          <a:xfrm>
            <a:off x="2627496" y="5774111"/>
            <a:ext cx="649185" cy="801180"/>
          </a:xfrm>
          <a:prstGeom prst="rect">
            <a:avLst/>
          </a:prstGeom>
        </p:spPr>
      </p:pic>
      <p:pic>
        <p:nvPicPr>
          <p:cNvPr id="72" name="Picture 71">
            <a:extLst>
              <a:ext uri="{FF2B5EF4-FFF2-40B4-BE49-F238E27FC236}">
                <a16:creationId xmlns:a16="http://schemas.microsoft.com/office/drawing/2014/main" id="{A773A1F1-763A-48CD-9D73-4B9076D91983}"/>
              </a:ext>
            </a:extLst>
          </p:cNvPr>
          <p:cNvPicPr>
            <a:picLocks noChangeAspect="1"/>
          </p:cNvPicPr>
          <p:nvPr/>
        </p:nvPicPr>
        <p:blipFill>
          <a:blip r:embed="rId6"/>
          <a:stretch>
            <a:fillRect/>
          </a:stretch>
        </p:blipFill>
        <p:spPr>
          <a:xfrm>
            <a:off x="1222770" y="5875891"/>
            <a:ext cx="597617" cy="597617"/>
          </a:xfrm>
          <a:prstGeom prst="rect">
            <a:avLst/>
          </a:prstGeom>
        </p:spPr>
      </p:pic>
      <p:pic>
        <p:nvPicPr>
          <p:cNvPr id="73" name="Picture 72">
            <a:extLst>
              <a:ext uri="{FF2B5EF4-FFF2-40B4-BE49-F238E27FC236}">
                <a16:creationId xmlns:a16="http://schemas.microsoft.com/office/drawing/2014/main" id="{6F515276-9592-4B1A-B4D7-AE63E8B8FCD9}"/>
              </a:ext>
            </a:extLst>
          </p:cNvPr>
          <p:cNvPicPr>
            <a:picLocks noChangeAspect="1"/>
          </p:cNvPicPr>
          <p:nvPr/>
        </p:nvPicPr>
        <p:blipFill>
          <a:blip r:embed="rId7"/>
          <a:stretch>
            <a:fillRect/>
          </a:stretch>
        </p:blipFill>
        <p:spPr>
          <a:xfrm>
            <a:off x="2401114" y="5205877"/>
            <a:ext cx="1012372" cy="355852"/>
          </a:xfrm>
          <a:prstGeom prst="rect">
            <a:avLst/>
          </a:prstGeom>
        </p:spPr>
      </p:pic>
      <p:pic>
        <p:nvPicPr>
          <p:cNvPr id="74" name="Picture 73">
            <a:extLst>
              <a:ext uri="{FF2B5EF4-FFF2-40B4-BE49-F238E27FC236}">
                <a16:creationId xmlns:a16="http://schemas.microsoft.com/office/drawing/2014/main" id="{B280E3D9-A01D-412E-956C-478A83F95480}"/>
              </a:ext>
            </a:extLst>
          </p:cNvPr>
          <p:cNvPicPr>
            <a:picLocks noChangeAspect="1"/>
          </p:cNvPicPr>
          <p:nvPr/>
        </p:nvPicPr>
        <p:blipFill>
          <a:blip r:embed="rId8"/>
          <a:stretch>
            <a:fillRect/>
          </a:stretch>
        </p:blipFill>
        <p:spPr>
          <a:xfrm>
            <a:off x="1070087" y="5084368"/>
            <a:ext cx="1500600" cy="686568"/>
          </a:xfrm>
          <a:prstGeom prst="rect">
            <a:avLst/>
          </a:prstGeom>
        </p:spPr>
      </p:pic>
      <p:sp>
        <p:nvSpPr>
          <p:cNvPr id="44" name="Rectangle 43">
            <a:extLst>
              <a:ext uri="{FF2B5EF4-FFF2-40B4-BE49-F238E27FC236}">
                <a16:creationId xmlns:a16="http://schemas.microsoft.com/office/drawing/2014/main" id="{B36C075D-2A00-4FA2-8623-A2814E348322}"/>
              </a:ext>
            </a:extLst>
          </p:cNvPr>
          <p:cNvSpPr/>
          <p:nvPr/>
        </p:nvSpPr>
        <p:spPr bwMode="auto">
          <a:xfrm>
            <a:off x="8354959" y="487"/>
            <a:ext cx="2541329" cy="1028369"/>
          </a:xfrm>
          <a:prstGeom prst="rect">
            <a:avLst/>
          </a:prstGeom>
          <a:solidFill>
            <a:srgbClr val="0078D7"/>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Reliable</a:t>
            </a:r>
          </a:p>
        </p:txBody>
      </p:sp>
      <p:sp>
        <p:nvSpPr>
          <p:cNvPr id="33" name="Rectangle 32">
            <a:extLst>
              <a:ext uri="{FF2B5EF4-FFF2-40B4-BE49-F238E27FC236}">
                <a16:creationId xmlns:a16="http://schemas.microsoft.com/office/drawing/2014/main" id="{3589C5CC-1BD7-4E1C-BDB5-0D836515730A}"/>
              </a:ext>
            </a:extLst>
          </p:cNvPr>
          <p:cNvSpPr/>
          <p:nvPr/>
        </p:nvSpPr>
        <p:spPr bwMode="auto">
          <a:xfrm>
            <a:off x="932932" y="3278314"/>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Lst>
          </p:cNvPr>
          <p:cNvGrpSpPr/>
          <p:nvPr/>
        </p:nvGrpSpPr>
        <p:grpSpPr>
          <a:xfrm>
            <a:off x="448602" y="3278314"/>
            <a:ext cx="312580" cy="311733"/>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750"/>
                                        <p:tgtEl>
                                          <p:spTgt spid="33"/>
                                        </p:tgtEl>
                                      </p:cBhvr>
                                    </p:animEffec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75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75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750"/>
                                        <p:tgtEl>
                                          <p:spTgt spid="72"/>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75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75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750"/>
                                        <p:tgtEl>
                                          <p:spTgt spid="7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p:bldP spid="48"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66172"/>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475CF7D1-E593-4B06-8D6A-6B53570FB7E2}"/>
              </a:ext>
            </a:extLst>
          </p:cNvPr>
          <p:cNvSpPr/>
          <p:nvPr/>
        </p:nvSpPr>
        <p:spPr bwMode="auto">
          <a:xfrm>
            <a:off x="494267" y="5369386"/>
            <a:ext cx="3693562" cy="68697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4C15F9C4-3C5E-47A2-A257-130A6B317E2E}"/>
              </a:ext>
            </a:extLst>
          </p:cNvPr>
          <p:cNvSpPr/>
          <p:nvPr/>
        </p:nvSpPr>
        <p:spPr bwMode="auto">
          <a:xfrm>
            <a:off x="432223" y="2750980"/>
            <a:ext cx="3693562" cy="131335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8221895" cy="899537"/>
          </a:xfrm>
        </p:spPr>
        <p:txBody>
          <a:bodyPr/>
          <a:lstStyle/>
          <a:p>
            <a:r>
              <a:rPr lang="en-US"/>
              <a:t>Microsoft Contributions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8085718"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Contributing to, and creating, Open Source projects for DevOps</a:t>
            </a:r>
          </a:p>
        </p:txBody>
      </p:sp>
      <p:grpSp>
        <p:nvGrpSpPr>
          <p:cNvPr id="27" name="Group 26"/>
          <p:cNvGrpSpPr/>
          <p:nvPr/>
        </p:nvGrpSpPr>
        <p:grpSpPr>
          <a:xfrm>
            <a:off x="4315101" y="1833619"/>
            <a:ext cx="7585232" cy="5023895"/>
            <a:chOff x="4569387" y="1859015"/>
            <a:chExt cx="7737332" cy="5124635"/>
          </a:xfrm>
        </p:grpSpPr>
        <p:sp>
          <p:nvSpPr>
            <p:cNvPr id="28" name="Rectangle 27"/>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35" name="Rectangle 34">
            <a:extLst/>
          </p:cNvPr>
          <p:cNvSpPr/>
          <p:nvPr/>
        </p:nvSpPr>
        <p:spPr bwMode="auto">
          <a:xfrm>
            <a:off x="932758" y="2389320"/>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Kubernetes &amp; ecosystem</a:t>
            </a:r>
          </a:p>
        </p:txBody>
      </p:sp>
      <p:grpSp>
        <p:nvGrpSpPr>
          <p:cNvPr id="36" name="Group 35"/>
          <p:cNvGrpSpPr/>
          <p:nvPr/>
        </p:nvGrpSpPr>
        <p:grpSpPr>
          <a:xfrm>
            <a:off x="448429" y="2389320"/>
            <a:ext cx="312580" cy="311733"/>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44" name="Rectangle 43">
            <a:extLst>
              <a:ext uri="{FF2B5EF4-FFF2-40B4-BE49-F238E27FC236}">
                <a16:creationId xmlns:a16="http://schemas.microsoft.com/office/drawing/2014/main" id="{B36C075D-2A00-4FA2-8623-A2814E348322}"/>
              </a:ext>
            </a:extLst>
          </p:cNvPr>
          <p:cNvSpPr/>
          <p:nvPr/>
        </p:nvSpPr>
        <p:spPr bwMode="auto">
          <a:xfrm>
            <a:off x="8354959" y="487"/>
            <a:ext cx="2541329" cy="1028369"/>
          </a:xfrm>
          <a:prstGeom prst="rect">
            <a:avLst/>
          </a:prstGeom>
          <a:solidFill>
            <a:srgbClr val="0078D7"/>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Open</a:t>
            </a:r>
          </a:p>
        </p:txBody>
      </p:sp>
      <p:grpSp>
        <p:nvGrpSpPr>
          <p:cNvPr id="22" name="Group 21">
            <a:extLst>
              <a:ext uri="{FF2B5EF4-FFF2-40B4-BE49-F238E27FC236}">
                <a16:creationId xmlns:a16="http://schemas.microsoft.com/office/drawing/2014/main" id="{BCA78A43-0245-4D35-BAC3-910D0909ADB7}"/>
              </a:ext>
            </a:extLst>
          </p:cNvPr>
          <p:cNvGrpSpPr/>
          <p:nvPr/>
        </p:nvGrpSpPr>
        <p:grpSpPr>
          <a:xfrm>
            <a:off x="448463" y="4965582"/>
            <a:ext cx="312581" cy="311732"/>
            <a:chOff x="7745382" y="4179584"/>
            <a:chExt cx="216026" cy="215441"/>
          </a:xfrm>
          <a:solidFill>
            <a:schemeClr val="accent1"/>
          </a:solidFill>
        </p:grpSpPr>
        <p:sp>
          <p:nvSpPr>
            <p:cNvPr id="23" name="Freeform 14">
              <a:extLst>
                <a:ext uri="{FF2B5EF4-FFF2-40B4-BE49-F238E27FC236}">
                  <a16:creationId xmlns:a16="http://schemas.microsoft.com/office/drawing/2014/main" id="{AE376528-EC70-4B01-916B-92701DC5E76F}"/>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4" name="Freeform 15">
              <a:extLst>
                <a:ext uri="{FF2B5EF4-FFF2-40B4-BE49-F238E27FC236}">
                  <a16:creationId xmlns:a16="http://schemas.microsoft.com/office/drawing/2014/main" id="{FE2C518B-5F7F-4FA7-9BA1-B31F0E70D989}"/>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5" name="Freeform 16">
              <a:extLst>
                <a:ext uri="{FF2B5EF4-FFF2-40B4-BE49-F238E27FC236}">
                  <a16:creationId xmlns:a16="http://schemas.microsoft.com/office/drawing/2014/main" id="{4D64259F-E569-494E-95DF-BFBA955B8961}"/>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34" name="Rectangle 33">
            <a:extLst>
              <a:ext uri="{FF2B5EF4-FFF2-40B4-BE49-F238E27FC236}">
                <a16:creationId xmlns:a16="http://schemas.microsoft.com/office/drawing/2014/main" id="{43EE47B5-53FE-43C8-A906-8D6819050C34}"/>
              </a:ext>
            </a:extLst>
          </p:cNvPr>
          <p:cNvSpPr/>
          <p:nvPr/>
        </p:nvSpPr>
        <p:spPr>
          <a:xfrm>
            <a:off x="932758" y="4954313"/>
            <a:ext cx="3210595"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GVFS, Libgit2</a:t>
            </a:r>
          </a:p>
        </p:txBody>
      </p:sp>
      <p:grpSp>
        <p:nvGrpSpPr>
          <p:cNvPr id="11" name="Group 10">
            <a:extLst>
              <a:ext uri="{FF2B5EF4-FFF2-40B4-BE49-F238E27FC236}">
                <a16:creationId xmlns:a16="http://schemas.microsoft.com/office/drawing/2014/main" id="{B7E1E5B7-9D3C-450C-B7B6-6D3A45955938}"/>
              </a:ext>
            </a:extLst>
          </p:cNvPr>
          <p:cNvGrpSpPr/>
          <p:nvPr/>
        </p:nvGrpSpPr>
        <p:grpSpPr>
          <a:xfrm>
            <a:off x="450420" y="2777469"/>
            <a:ext cx="3527806" cy="1286862"/>
            <a:chOff x="190018" y="2737982"/>
            <a:chExt cx="4650911" cy="1696543"/>
          </a:xfrm>
        </p:grpSpPr>
        <p:pic>
          <p:nvPicPr>
            <p:cNvPr id="4" name="Picture 3">
              <a:extLst>
                <a:ext uri="{FF2B5EF4-FFF2-40B4-BE49-F238E27FC236}">
                  <a16:creationId xmlns:a16="http://schemas.microsoft.com/office/drawing/2014/main" id="{3670CD09-EDD8-405C-9298-105011E77E37}"/>
                </a:ext>
              </a:extLst>
            </p:cNvPr>
            <p:cNvPicPr>
              <a:picLocks noChangeAspect="1"/>
            </p:cNvPicPr>
            <p:nvPr/>
          </p:nvPicPr>
          <p:blipFill>
            <a:blip r:embed="rId4"/>
            <a:stretch>
              <a:fillRect/>
            </a:stretch>
          </p:blipFill>
          <p:spPr>
            <a:xfrm>
              <a:off x="3463579" y="3009418"/>
              <a:ext cx="1377350" cy="496982"/>
            </a:xfrm>
            <a:prstGeom prst="rect">
              <a:avLst/>
            </a:prstGeom>
          </p:spPr>
        </p:pic>
        <p:pic>
          <p:nvPicPr>
            <p:cNvPr id="10" name="Picture 9">
              <a:extLst>
                <a:ext uri="{FF2B5EF4-FFF2-40B4-BE49-F238E27FC236}">
                  <a16:creationId xmlns:a16="http://schemas.microsoft.com/office/drawing/2014/main" id="{0D4044BC-D0E4-4F3D-913E-3CF00F9B3373}"/>
                </a:ext>
              </a:extLst>
            </p:cNvPr>
            <p:cNvPicPr>
              <a:picLocks noChangeAspect="1"/>
            </p:cNvPicPr>
            <p:nvPr/>
          </p:nvPicPr>
          <p:blipFill>
            <a:blip r:embed="rId5"/>
            <a:stretch>
              <a:fillRect/>
            </a:stretch>
          </p:blipFill>
          <p:spPr>
            <a:xfrm>
              <a:off x="2106280" y="2962167"/>
              <a:ext cx="1152525" cy="1152525"/>
            </a:xfrm>
            <a:prstGeom prst="rect">
              <a:avLst/>
            </a:prstGeom>
          </p:spPr>
        </p:pic>
        <p:pic>
          <p:nvPicPr>
            <p:cNvPr id="1026" name="Picture 2" descr="Image result for kubernetes brigade logo">
              <a:hlinkClick r:id="rId6"/>
              <a:extLst>
                <a:ext uri="{FF2B5EF4-FFF2-40B4-BE49-F238E27FC236}">
                  <a16:creationId xmlns:a16="http://schemas.microsoft.com/office/drawing/2014/main" id="{E4D80941-74EC-4E34-B7C6-F290C40D75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2622" y="3518104"/>
              <a:ext cx="927673" cy="564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7614DD-BB0A-432E-901A-1AEFAE02D785}"/>
                </a:ext>
              </a:extLst>
            </p:cNvPr>
            <p:cNvPicPr>
              <a:picLocks noChangeAspect="1"/>
            </p:cNvPicPr>
            <p:nvPr/>
          </p:nvPicPr>
          <p:blipFill>
            <a:blip r:embed="rId8"/>
            <a:stretch>
              <a:fillRect/>
            </a:stretch>
          </p:blipFill>
          <p:spPr>
            <a:xfrm>
              <a:off x="190018" y="2737982"/>
              <a:ext cx="1979300" cy="1696543"/>
            </a:xfrm>
            <a:prstGeom prst="rect">
              <a:avLst/>
            </a:prstGeom>
          </p:spPr>
        </p:pic>
      </p:grpSp>
      <p:pic>
        <p:nvPicPr>
          <p:cNvPr id="13" name="Picture 12">
            <a:extLst>
              <a:ext uri="{FF2B5EF4-FFF2-40B4-BE49-F238E27FC236}">
                <a16:creationId xmlns:a16="http://schemas.microsoft.com/office/drawing/2014/main" id="{0B01591D-3CF3-437B-A41F-AEFBDC509B33}"/>
              </a:ext>
            </a:extLst>
          </p:cNvPr>
          <p:cNvPicPr>
            <a:picLocks noChangeAspect="1"/>
          </p:cNvPicPr>
          <p:nvPr/>
        </p:nvPicPr>
        <p:blipFill>
          <a:blip r:embed="rId9"/>
          <a:stretch>
            <a:fillRect/>
          </a:stretch>
        </p:blipFill>
        <p:spPr>
          <a:xfrm>
            <a:off x="1940216" y="5488859"/>
            <a:ext cx="1581096" cy="387927"/>
          </a:xfrm>
          <a:prstGeom prst="rect">
            <a:avLst/>
          </a:prstGeom>
        </p:spPr>
      </p:pic>
      <p:pic>
        <p:nvPicPr>
          <p:cNvPr id="17" name="Picture 16">
            <a:extLst>
              <a:ext uri="{FF2B5EF4-FFF2-40B4-BE49-F238E27FC236}">
                <a16:creationId xmlns:a16="http://schemas.microsoft.com/office/drawing/2014/main" id="{6B7A84D6-AE03-42AB-8F81-1DF0FEDFF4D1}"/>
              </a:ext>
            </a:extLst>
          </p:cNvPr>
          <p:cNvPicPr>
            <a:picLocks noChangeAspect="1"/>
          </p:cNvPicPr>
          <p:nvPr/>
        </p:nvPicPr>
        <p:blipFill>
          <a:blip r:embed="rId10"/>
          <a:stretch>
            <a:fillRect/>
          </a:stretch>
        </p:blipFill>
        <p:spPr>
          <a:xfrm>
            <a:off x="801565" y="5300462"/>
            <a:ext cx="757461" cy="757461"/>
          </a:xfrm>
          <a:prstGeom prst="rect">
            <a:avLst/>
          </a:prstGeom>
        </p:spPr>
      </p:pic>
      <p:pic>
        <p:nvPicPr>
          <p:cNvPr id="19" name="Picture 18">
            <a:extLst>
              <a:ext uri="{FF2B5EF4-FFF2-40B4-BE49-F238E27FC236}">
                <a16:creationId xmlns:a16="http://schemas.microsoft.com/office/drawing/2014/main" id="{5E24400D-9D6F-4F41-941A-A3484DCCA05F}"/>
              </a:ext>
            </a:extLst>
          </p:cNvPr>
          <p:cNvPicPr>
            <a:picLocks noChangeAspect="1"/>
          </p:cNvPicPr>
          <p:nvPr/>
        </p:nvPicPr>
        <p:blipFill>
          <a:blip r:embed="rId11"/>
          <a:stretch>
            <a:fillRect/>
          </a:stretch>
        </p:blipFill>
        <p:spPr>
          <a:xfrm>
            <a:off x="4504417" y="2107495"/>
            <a:ext cx="7237164" cy="4062969"/>
          </a:xfrm>
          <a:prstGeom prst="rect">
            <a:avLst/>
          </a:prstGeom>
        </p:spPr>
      </p:pic>
    </p:spTree>
    <p:extLst>
      <p:ext uri="{BB962C8B-B14F-4D97-AF65-F5344CB8AC3E}">
        <p14:creationId xmlns:p14="http://schemas.microsoft.com/office/powerpoint/2010/main" val="267417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75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50"/>
                                        <p:tgtEl>
                                          <p:spTgt spid="31"/>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75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75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75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5"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66172"/>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1" y="289957"/>
            <a:ext cx="8221895" cy="899537"/>
          </a:xfrm>
        </p:spPr>
        <p:txBody>
          <a:bodyPr/>
          <a:lstStyle/>
          <a:p>
            <a:r>
              <a:rPr lang="en-US"/>
              <a:t>Support for open source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69241" y="898641"/>
            <a:ext cx="5907811"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First class support for open source platforms</a:t>
            </a:r>
          </a:p>
        </p:txBody>
      </p:sp>
      <p:grpSp>
        <p:nvGrpSpPr>
          <p:cNvPr id="27" name="Group 26"/>
          <p:cNvGrpSpPr/>
          <p:nvPr/>
        </p:nvGrpSpPr>
        <p:grpSpPr>
          <a:xfrm>
            <a:off x="4315101" y="1833619"/>
            <a:ext cx="7585232" cy="5023895"/>
            <a:chOff x="4569387" y="1859015"/>
            <a:chExt cx="7737332" cy="5124635"/>
          </a:xfrm>
        </p:grpSpPr>
        <p:sp>
          <p:nvSpPr>
            <p:cNvPr id="28" name="Rectangle 27"/>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35" name="Rectangle 34">
            <a:extLst/>
          </p:cNvPr>
          <p:cNvSpPr/>
          <p:nvPr/>
        </p:nvSpPr>
        <p:spPr bwMode="auto">
          <a:xfrm>
            <a:off x="932758" y="2389320"/>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40%+ of VMs on Azure are Linux</a:t>
            </a:r>
          </a:p>
        </p:txBody>
      </p:sp>
      <p:grpSp>
        <p:nvGrpSpPr>
          <p:cNvPr id="36" name="Group 35"/>
          <p:cNvGrpSpPr/>
          <p:nvPr/>
        </p:nvGrpSpPr>
        <p:grpSpPr>
          <a:xfrm>
            <a:off x="448429" y="2389320"/>
            <a:ext cx="312580" cy="311733"/>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44" name="Rectangle 43">
            <a:extLst>
              <a:ext uri="{FF2B5EF4-FFF2-40B4-BE49-F238E27FC236}">
                <a16:creationId xmlns:a16="http://schemas.microsoft.com/office/drawing/2014/main" id="{B36C075D-2A00-4FA2-8623-A2814E348322}"/>
              </a:ext>
            </a:extLst>
          </p:cNvPr>
          <p:cNvSpPr/>
          <p:nvPr/>
        </p:nvSpPr>
        <p:spPr bwMode="auto">
          <a:xfrm>
            <a:off x="8354959" y="487"/>
            <a:ext cx="2541329" cy="1028369"/>
          </a:xfrm>
          <a:prstGeom prst="rect">
            <a:avLst/>
          </a:prstGeom>
          <a:solidFill>
            <a:srgbClr val="0078D7"/>
          </a:solidFill>
          <a:ln>
            <a:noFill/>
          </a:ln>
          <a:effectLst>
            <a:outerShdw blurRad="50800" dist="38100" dir="5400000" algn="t" rotWithShape="0">
              <a:prstClr val="black">
                <a:alpha val="40000"/>
              </a:prstClr>
            </a:outerShdw>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a:ea typeface="Segoe UI" pitchFamily="34" charset="0"/>
                <a:cs typeface="Segoe UI" pitchFamily="34" charset="0"/>
              </a:rPr>
              <a:t>Open</a:t>
            </a:r>
          </a:p>
        </p:txBody>
      </p:sp>
      <p:grpSp>
        <p:nvGrpSpPr>
          <p:cNvPr id="21" name="Group 20">
            <a:extLst>
              <a:ext uri="{FF2B5EF4-FFF2-40B4-BE49-F238E27FC236}">
                <a16:creationId xmlns:a16="http://schemas.microsoft.com/office/drawing/2014/main" id="{B70B4310-53DE-4DB9-85C2-77D781BFB6F0}"/>
              </a:ext>
            </a:extLst>
          </p:cNvPr>
          <p:cNvGrpSpPr/>
          <p:nvPr/>
        </p:nvGrpSpPr>
        <p:grpSpPr>
          <a:xfrm>
            <a:off x="448429" y="3228511"/>
            <a:ext cx="312580" cy="311733"/>
            <a:chOff x="7745382" y="4179584"/>
            <a:chExt cx="216026" cy="215441"/>
          </a:xfrm>
          <a:solidFill>
            <a:schemeClr val="accent1"/>
          </a:solidFill>
        </p:grpSpPr>
        <p:sp>
          <p:nvSpPr>
            <p:cNvPr id="22" name="Freeform 14">
              <a:extLst>
                <a:ext uri="{FF2B5EF4-FFF2-40B4-BE49-F238E27FC236}">
                  <a16:creationId xmlns:a16="http://schemas.microsoft.com/office/drawing/2014/main" id="{E6A0C441-1DA9-41D2-95DE-58F9BD5EFB62}"/>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3" name="Freeform 15">
              <a:extLst>
                <a:ext uri="{FF2B5EF4-FFF2-40B4-BE49-F238E27FC236}">
                  <a16:creationId xmlns:a16="http://schemas.microsoft.com/office/drawing/2014/main" id="{CC74823B-126F-4955-B69B-D53A952CBA65}"/>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4" name="Freeform 16">
              <a:extLst>
                <a:ext uri="{FF2B5EF4-FFF2-40B4-BE49-F238E27FC236}">
                  <a16:creationId xmlns:a16="http://schemas.microsoft.com/office/drawing/2014/main" id="{2C285453-BADF-41B2-8045-AFE72DB84479}"/>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25" name="Group 24">
            <a:extLst>
              <a:ext uri="{FF2B5EF4-FFF2-40B4-BE49-F238E27FC236}">
                <a16:creationId xmlns:a16="http://schemas.microsoft.com/office/drawing/2014/main" id="{873C8863-9781-4EFD-8F8A-83DB06C8B619}"/>
              </a:ext>
            </a:extLst>
          </p:cNvPr>
          <p:cNvGrpSpPr/>
          <p:nvPr/>
        </p:nvGrpSpPr>
        <p:grpSpPr>
          <a:xfrm>
            <a:off x="448463" y="4388194"/>
            <a:ext cx="312581" cy="311732"/>
            <a:chOff x="7745382" y="4179584"/>
            <a:chExt cx="216026" cy="215441"/>
          </a:xfrm>
          <a:solidFill>
            <a:schemeClr val="accent1"/>
          </a:solidFill>
        </p:grpSpPr>
        <p:sp>
          <p:nvSpPr>
            <p:cNvPr id="26" name="Freeform 14">
              <a:extLst>
                <a:ext uri="{FF2B5EF4-FFF2-40B4-BE49-F238E27FC236}">
                  <a16:creationId xmlns:a16="http://schemas.microsoft.com/office/drawing/2014/main" id="{0E9EC3F9-5D58-4029-891D-0D84992A496E}"/>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1" name="Freeform 15">
              <a:extLst>
                <a:ext uri="{FF2B5EF4-FFF2-40B4-BE49-F238E27FC236}">
                  <a16:creationId xmlns:a16="http://schemas.microsoft.com/office/drawing/2014/main" id="{F33D7E7B-3F2C-43A0-9B9F-8897609D6BB8}"/>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2" name="Freeform 16">
              <a:extLst>
                <a:ext uri="{FF2B5EF4-FFF2-40B4-BE49-F238E27FC236}">
                  <a16:creationId xmlns:a16="http://schemas.microsoft.com/office/drawing/2014/main" id="{0DF827E3-3982-4A94-A7F2-5265B4CBB0A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33" name="Rectangle 32">
            <a:extLst>
              <a:ext uri="{FF2B5EF4-FFF2-40B4-BE49-F238E27FC236}">
                <a16:creationId xmlns:a16="http://schemas.microsoft.com/office/drawing/2014/main" id="{DF28818D-1A0C-4405-9B29-34A8D5072817}"/>
              </a:ext>
            </a:extLst>
          </p:cNvPr>
          <p:cNvSpPr/>
          <p:nvPr/>
        </p:nvSpPr>
        <p:spPr>
          <a:xfrm>
            <a:off x="932758" y="3217223"/>
            <a:ext cx="3210595"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Almost 60% of 3rd party IaaS offers in the Marketplace are OSS</a:t>
            </a:r>
          </a:p>
        </p:txBody>
      </p:sp>
      <p:sp>
        <p:nvSpPr>
          <p:cNvPr id="34" name="Rectangle 33">
            <a:extLst>
              <a:ext uri="{FF2B5EF4-FFF2-40B4-BE49-F238E27FC236}">
                <a16:creationId xmlns:a16="http://schemas.microsoft.com/office/drawing/2014/main" id="{14C83A53-7946-47D5-971C-AFE332AC3AC7}"/>
              </a:ext>
            </a:extLst>
          </p:cNvPr>
          <p:cNvSpPr/>
          <p:nvPr/>
        </p:nvSpPr>
        <p:spPr>
          <a:xfrm>
            <a:off x="932758" y="4388214"/>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Support for Docker across IaaS &amp; PaaS </a:t>
            </a:r>
          </a:p>
        </p:txBody>
      </p:sp>
      <p:pic>
        <p:nvPicPr>
          <p:cNvPr id="3" name="Picture 2">
            <a:extLst>
              <a:ext uri="{FF2B5EF4-FFF2-40B4-BE49-F238E27FC236}">
                <a16:creationId xmlns:a16="http://schemas.microsoft.com/office/drawing/2014/main" id="{FB8E09EA-A139-4B6A-B41F-A4F171695C0D}"/>
              </a:ext>
            </a:extLst>
          </p:cNvPr>
          <p:cNvPicPr>
            <a:picLocks noChangeAspect="1"/>
          </p:cNvPicPr>
          <p:nvPr/>
        </p:nvPicPr>
        <p:blipFill rotWithShape="1">
          <a:blip r:embed="rId4"/>
          <a:srcRect l="7627" r="6289"/>
          <a:stretch/>
        </p:blipFill>
        <p:spPr>
          <a:xfrm>
            <a:off x="4504417" y="2139136"/>
            <a:ext cx="7206601" cy="4042970"/>
          </a:xfrm>
          <a:prstGeom prst="rect">
            <a:avLst/>
          </a:prstGeom>
        </p:spPr>
      </p:pic>
      <p:grpSp>
        <p:nvGrpSpPr>
          <p:cNvPr id="40" name="Group 39">
            <a:extLst>
              <a:ext uri="{FF2B5EF4-FFF2-40B4-BE49-F238E27FC236}">
                <a16:creationId xmlns:a16="http://schemas.microsoft.com/office/drawing/2014/main" id="{EB0EA5D8-5C9E-4A03-874F-78EFCCDBCA4D}"/>
              </a:ext>
            </a:extLst>
          </p:cNvPr>
          <p:cNvGrpSpPr/>
          <p:nvPr/>
        </p:nvGrpSpPr>
        <p:grpSpPr>
          <a:xfrm>
            <a:off x="468004" y="5191339"/>
            <a:ext cx="312581" cy="311732"/>
            <a:chOff x="7745382" y="4179584"/>
            <a:chExt cx="216026" cy="215441"/>
          </a:xfrm>
          <a:solidFill>
            <a:schemeClr val="accent1"/>
          </a:solidFill>
        </p:grpSpPr>
        <p:sp>
          <p:nvSpPr>
            <p:cNvPr id="41" name="Freeform 14">
              <a:extLst>
                <a:ext uri="{FF2B5EF4-FFF2-40B4-BE49-F238E27FC236}">
                  <a16:creationId xmlns:a16="http://schemas.microsoft.com/office/drawing/2014/main" id="{755EF486-5003-43AC-AFE6-F76ED686F693}"/>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2" name="Freeform 15">
              <a:extLst>
                <a:ext uri="{FF2B5EF4-FFF2-40B4-BE49-F238E27FC236}">
                  <a16:creationId xmlns:a16="http://schemas.microsoft.com/office/drawing/2014/main" id="{CD29C08D-076A-42CC-A030-A148021ED42A}"/>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43" name="Freeform 16">
              <a:extLst>
                <a:ext uri="{FF2B5EF4-FFF2-40B4-BE49-F238E27FC236}">
                  <a16:creationId xmlns:a16="http://schemas.microsoft.com/office/drawing/2014/main" id="{DEB5C98A-8D58-46A0-AFAF-BEE7B48BFF9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6"/>
            </a:lnRef>
            <a:fillRef idx="1">
              <a:schemeClr val="lt1"/>
            </a:fillRef>
            <a:effectRef idx="0">
              <a:schemeClr val="accent6"/>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45" name="Rectangle 44">
            <a:extLst>
              <a:ext uri="{FF2B5EF4-FFF2-40B4-BE49-F238E27FC236}">
                <a16:creationId xmlns:a16="http://schemas.microsoft.com/office/drawing/2014/main" id="{037BECEE-06DA-4693-9E14-15FB76D7304F}"/>
              </a:ext>
            </a:extLst>
          </p:cNvPr>
          <p:cNvSpPr/>
          <p:nvPr/>
        </p:nvSpPr>
        <p:spPr>
          <a:xfrm>
            <a:off x="952298" y="5191359"/>
            <a:ext cx="2715195" cy="849563"/>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Native support for Java, Node.js, PHP, Python and more across many services</a:t>
            </a:r>
          </a:p>
        </p:txBody>
      </p:sp>
    </p:spTree>
    <p:extLst>
      <p:ext uri="{BB962C8B-B14F-4D97-AF65-F5344CB8AC3E}">
        <p14:creationId xmlns:p14="http://schemas.microsoft.com/office/powerpoint/2010/main" val="24889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750"/>
                                        <p:tgtEl>
                                          <p:spTgt spid="3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7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75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3" grpId="0"/>
      <p:bldP spid="34"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A picture containing sky, map, tennis&#10;&#10;Description generated with very high confidence">
            <a:extLst>
              <a:ext uri="{FF2B5EF4-FFF2-40B4-BE49-F238E27FC236}">
                <a16:creationId xmlns:a16="http://schemas.microsoft.com/office/drawing/2014/main" id="{6DACFB23-C6BA-4DBF-A4A6-31882B563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35" y="0"/>
            <a:ext cx="11080665" cy="6858000"/>
          </a:xfrm>
          <a:prstGeom prst="rect">
            <a:avLst/>
          </a:prstGeom>
        </p:spPr>
      </p:pic>
      <p:sp>
        <p:nvSpPr>
          <p:cNvPr id="22" name="Rectangle: Rounded Corners 21">
            <a:extLst>
              <a:ext uri="{FF2B5EF4-FFF2-40B4-BE49-F238E27FC236}">
                <a16:creationId xmlns:a16="http://schemas.microsoft.com/office/drawing/2014/main" id="{D4E814B5-0D4C-4D39-8293-2AEFD1859793}"/>
              </a:ext>
            </a:extLst>
          </p:cNvPr>
          <p:cNvSpPr/>
          <p:nvPr/>
        </p:nvSpPr>
        <p:spPr bwMode="auto">
          <a:xfrm>
            <a:off x="263769" y="2971800"/>
            <a:ext cx="4615962" cy="1776046"/>
          </a:xfrm>
          <a:prstGeom prst="roundRect">
            <a:avLst/>
          </a:prstGeom>
          <a:ln>
            <a:noFill/>
          </a:ln>
        </p:spPr>
        <p:style>
          <a:lnRef idx="0">
            <a:scrgbClr r="0" g="0" b="0"/>
          </a:lnRef>
          <a:fillRef idx="1001">
            <a:schemeClr val="dk2"/>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C7A5DE9-5997-4424-A068-8E99ABAD2BA1}"/>
              </a:ext>
            </a:extLst>
          </p:cNvPr>
          <p:cNvSpPr txBox="1"/>
          <p:nvPr/>
        </p:nvSpPr>
        <p:spPr>
          <a:xfrm>
            <a:off x="-11156153" y="2801689"/>
            <a:ext cx="2867970" cy="954185"/>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Mission Critical</a:t>
            </a:r>
            <a:br>
              <a:rPr lang="en-US" sz="2353">
                <a:gradFill>
                  <a:gsLst>
                    <a:gs pos="2917">
                      <a:srgbClr val="353535"/>
                    </a:gs>
                    <a:gs pos="30000">
                      <a:srgbClr val="353535"/>
                    </a:gs>
                  </a:gsLst>
                  <a:lin ang="5400000" scaled="0"/>
                </a:gradFill>
                <a:latin typeface="Segoe UI Semilight"/>
              </a:rPr>
            </a:br>
            <a:r>
              <a:rPr lang="en-US" sz="1961">
                <a:gradFill>
                  <a:gsLst>
                    <a:gs pos="2917">
                      <a:srgbClr val="353535"/>
                    </a:gs>
                    <a:gs pos="30000">
                      <a:srgbClr val="353535"/>
                    </a:gs>
                  </a:gsLst>
                  <a:lin ang="5400000" scaled="0"/>
                </a:gradFill>
                <a:latin typeface="Segoe UI Semilight"/>
              </a:rPr>
              <a:t>failure=&gt; deep trouble</a:t>
            </a:r>
            <a:endParaRPr lang="en-EN" sz="1961" err="1">
              <a:gradFill>
                <a:gsLst>
                  <a:gs pos="2917">
                    <a:srgbClr val="353535"/>
                  </a:gs>
                  <a:gs pos="30000">
                    <a:srgbClr val="353535"/>
                  </a:gs>
                </a:gsLst>
                <a:lin ang="5400000" scaled="0"/>
              </a:gradFill>
              <a:latin typeface="Segoe UI Semilight"/>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0841125" y="4683626"/>
            <a:ext cx="2022145" cy="103110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Enabling</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Everything else</a:t>
            </a:r>
            <a:endParaRPr lang="en-EN" sz="1961" err="1">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1E5E53F4-D52B-4924-BD51-CF659963D757}"/>
              </a:ext>
            </a:extLst>
          </p:cNvPr>
          <p:cNvSpPr>
            <a:spLocks noGrp="1"/>
          </p:cNvSpPr>
          <p:nvPr>
            <p:ph type="title" idx="4294967295"/>
          </p:nvPr>
        </p:nvSpPr>
        <p:spPr>
          <a:xfrm>
            <a:off x="1111006" y="3012924"/>
            <a:ext cx="3768725" cy="742950"/>
          </a:xfrm>
        </p:spPr>
        <p:txBody>
          <a:bodyPr/>
          <a:lstStyle/>
          <a:p>
            <a:r>
              <a:rPr lang="en-US" dirty="0">
                <a:solidFill>
                  <a:schemeClr val="tx1"/>
                </a:solidFill>
              </a:rPr>
              <a:t>Demo</a:t>
            </a:r>
            <a:endParaRPr lang="en-US" dirty="0"/>
          </a:p>
        </p:txBody>
      </p:sp>
      <p:sp>
        <p:nvSpPr>
          <p:cNvPr id="3" name="Text Placeholder 2">
            <a:extLst>
              <a:ext uri="{FF2B5EF4-FFF2-40B4-BE49-F238E27FC236}">
                <a16:creationId xmlns:a16="http://schemas.microsoft.com/office/drawing/2014/main" id="{D04FE7BC-634B-48C0-9E31-7DA939435280}"/>
              </a:ext>
            </a:extLst>
          </p:cNvPr>
          <p:cNvSpPr>
            <a:spLocks noGrp="1"/>
          </p:cNvSpPr>
          <p:nvPr>
            <p:ph type="body" sz="quarter" idx="4294967295"/>
          </p:nvPr>
        </p:nvSpPr>
        <p:spPr>
          <a:xfrm>
            <a:off x="1111006" y="3796998"/>
            <a:ext cx="3768725" cy="517525"/>
          </a:xfrm>
        </p:spPr>
        <p:txBody>
          <a:bodyPr/>
          <a:lstStyle/>
          <a:p>
            <a:pPr marL="0" indent="0">
              <a:buNone/>
            </a:pPr>
            <a:r>
              <a:rPr lang="en-US" sz="2400" dirty="0">
                <a:solidFill>
                  <a:schemeClr val="tx1"/>
                </a:solidFill>
              </a:rPr>
              <a:t>OSS pipeline to Azure VMSS</a:t>
            </a:r>
            <a:endParaRPr lang="en-US" sz="2400" dirty="0"/>
          </a:p>
        </p:txBody>
      </p:sp>
    </p:spTree>
    <p:extLst>
      <p:ext uri="{BB962C8B-B14F-4D97-AF65-F5344CB8AC3E}">
        <p14:creationId xmlns:p14="http://schemas.microsoft.com/office/powerpoint/2010/main" val="358724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tanding next to a computer&#10;&#10;Description generated with very high confidence">
            <a:extLst>
              <a:ext uri="{FF2B5EF4-FFF2-40B4-BE49-F238E27FC236}">
                <a16:creationId xmlns:a16="http://schemas.microsoft.com/office/drawing/2014/main" id="{0D12F409-5BCF-4A1B-9AB4-727AA5A2851D}"/>
              </a:ext>
            </a:extLst>
          </p:cNvPr>
          <p:cNvPicPr>
            <a:picLocks noChangeAspect="1"/>
          </p:cNvPicPr>
          <p:nvPr/>
        </p:nvPicPr>
        <p:blipFill rotWithShape="1">
          <a:blip r:embed="rId3"/>
          <a:srcRect r="17388"/>
          <a:stretch/>
        </p:blipFill>
        <p:spPr>
          <a:xfrm>
            <a:off x="4639056" y="497"/>
            <a:ext cx="7552945" cy="6857018"/>
          </a:xfrm>
          <a:prstGeom prst="rect">
            <a:avLst/>
          </a:prstGeom>
          <a:effectLst/>
        </p:spPr>
      </p:pic>
      <p:sp>
        <p:nvSpPr>
          <p:cNvPr id="2" name="Title 1">
            <a:extLst>
              <a:ext uri="{FF2B5EF4-FFF2-40B4-BE49-F238E27FC236}">
                <a16:creationId xmlns:a16="http://schemas.microsoft.com/office/drawing/2014/main" id="{685D9388-1D9A-420F-8150-4F781647E4F7}"/>
              </a:ext>
            </a:extLst>
          </p:cNvPr>
          <p:cNvSpPr>
            <a:spLocks noGrp="1"/>
          </p:cNvSpPr>
          <p:nvPr>
            <p:ph type="title"/>
          </p:nvPr>
        </p:nvSpPr>
        <p:spPr>
          <a:xfrm>
            <a:off x="166232" y="181747"/>
            <a:ext cx="4235548" cy="1270665"/>
          </a:xfrm>
        </p:spPr>
        <p:txBody>
          <a:bodyPr vert="horz" wrap="square" lIns="89642" tIns="44821" rIns="89642" bIns="44821" rtlCol="0" anchor="ctr">
            <a:normAutofit/>
          </a:bodyPr>
          <a:lstStyle/>
          <a:p>
            <a:pPr defTabSz="896386"/>
            <a:r>
              <a:rPr lang="en-US" sz="3627">
                <a:solidFill>
                  <a:schemeClr val="tx1"/>
                </a:solidFill>
                <a:ea typeface="+mj-ea"/>
                <a:cs typeface="+mj-cs"/>
              </a:rPr>
              <a:t>DevOps Community</a:t>
            </a:r>
          </a:p>
        </p:txBody>
      </p:sp>
      <p:sp>
        <p:nvSpPr>
          <p:cNvPr id="3" name="Text Placeholder 2">
            <a:extLst>
              <a:ext uri="{FF2B5EF4-FFF2-40B4-BE49-F238E27FC236}">
                <a16:creationId xmlns:a16="http://schemas.microsoft.com/office/drawing/2014/main" id="{B803923A-ED56-4CFB-BA22-A3D20FC0C45A}"/>
              </a:ext>
            </a:extLst>
          </p:cNvPr>
          <p:cNvSpPr>
            <a:spLocks noGrp="1"/>
          </p:cNvSpPr>
          <p:nvPr>
            <p:ph type="body" sz="quarter" idx="10"/>
          </p:nvPr>
        </p:nvSpPr>
        <p:spPr>
          <a:xfrm>
            <a:off x="307417" y="1664188"/>
            <a:ext cx="4164956" cy="5012066"/>
          </a:xfrm>
        </p:spPr>
        <p:txBody>
          <a:bodyPr vert="horz" wrap="square" lIns="89642" tIns="44821" rIns="89642" bIns="44821" rtlCol="0">
            <a:normAutofit/>
          </a:bodyPr>
          <a:lstStyle/>
          <a:p>
            <a:pPr marL="350151" indent="-224097" defTabSz="896386">
              <a:spcBef>
                <a:spcPts val="1765"/>
              </a:spcBef>
              <a:buFont typeface="Arial" panose="020B0604020202020204" pitchFamily="34" charset="0"/>
              <a:buChar char="•"/>
            </a:pPr>
            <a:r>
              <a:rPr lang="en-US" sz="2745">
                <a:solidFill>
                  <a:schemeClr val="tx1"/>
                </a:solidFill>
                <a:latin typeface="+mn-lt"/>
              </a:rPr>
              <a:t>Tends to focus on the people as much as the technology</a:t>
            </a:r>
          </a:p>
          <a:p>
            <a:pPr marL="350151" indent="-224097" defTabSz="896386">
              <a:spcBef>
                <a:spcPts val="1765"/>
              </a:spcBef>
              <a:buFont typeface="Arial" panose="020B0604020202020204" pitchFamily="34" charset="0"/>
              <a:buChar char="•"/>
            </a:pPr>
            <a:r>
              <a:rPr lang="en-US" sz="2745">
                <a:solidFill>
                  <a:schemeClr val="tx1"/>
                </a:solidFill>
                <a:latin typeface="+mn-lt"/>
              </a:rPr>
              <a:t>Very inclusive &amp; strives for diversity</a:t>
            </a:r>
          </a:p>
          <a:p>
            <a:pPr marL="350151" indent="-224097" defTabSz="896386">
              <a:spcBef>
                <a:spcPts val="1765"/>
              </a:spcBef>
              <a:buFont typeface="Arial" panose="020B0604020202020204" pitchFamily="34" charset="0"/>
              <a:buChar char="•"/>
            </a:pPr>
            <a:r>
              <a:rPr lang="en-GB" sz="2745">
                <a:solidFill>
                  <a:schemeClr val="tx1"/>
                </a:solidFill>
                <a:latin typeface="+mn-lt"/>
              </a:rPr>
              <a:t>Primary Events:</a:t>
            </a:r>
            <a:br>
              <a:rPr lang="en-US" sz="2745">
                <a:solidFill>
                  <a:schemeClr val="tx1"/>
                </a:solidFill>
                <a:latin typeface="+mn-lt"/>
              </a:rPr>
            </a:br>
            <a:br>
              <a:rPr lang="en-US" sz="294">
                <a:solidFill>
                  <a:schemeClr val="tx1"/>
                </a:solidFill>
                <a:latin typeface="+mn-lt"/>
              </a:rPr>
            </a:br>
            <a:r>
              <a:rPr lang="en-US" sz="2745" b="1" err="1">
                <a:solidFill>
                  <a:schemeClr val="tx1"/>
                </a:solidFill>
                <a:latin typeface="+mn-lt"/>
              </a:rPr>
              <a:t>DevOpsDays</a:t>
            </a:r>
            <a:r>
              <a:rPr lang="en-US" sz="2745" b="1">
                <a:solidFill>
                  <a:schemeClr val="tx1"/>
                </a:solidFill>
                <a:latin typeface="+mn-lt"/>
              </a:rPr>
              <a:t>, Velocity, DevOps Meetups</a:t>
            </a:r>
            <a:endParaRPr lang="en-GB" sz="2745" b="1">
              <a:solidFill>
                <a:schemeClr val="tx1"/>
              </a:solidFill>
              <a:latin typeface="+mn-lt"/>
            </a:endParaRPr>
          </a:p>
          <a:p>
            <a:pPr marL="350151" indent="-224097" defTabSz="896386">
              <a:spcBef>
                <a:spcPts val="1765"/>
              </a:spcBef>
              <a:buFont typeface="Arial" panose="020B0604020202020204" pitchFamily="34" charset="0"/>
              <a:buChar char="•"/>
            </a:pPr>
            <a:r>
              <a:rPr lang="en-GB" sz="2745">
                <a:solidFill>
                  <a:schemeClr val="tx1"/>
                </a:solidFill>
                <a:latin typeface="+mn-lt"/>
              </a:rPr>
              <a:t>Influencing Companies: Netflix, Chef, Puppet</a:t>
            </a:r>
            <a:endParaRPr lang="en-US" sz="2745">
              <a:solidFill>
                <a:schemeClr val="tx1"/>
              </a:solidFill>
              <a:latin typeface="+mn-lt"/>
            </a:endParaRPr>
          </a:p>
        </p:txBody>
      </p:sp>
    </p:spTree>
    <p:extLst>
      <p:ext uri="{BB962C8B-B14F-4D97-AF65-F5344CB8AC3E}">
        <p14:creationId xmlns:p14="http://schemas.microsoft.com/office/powerpoint/2010/main" val="205255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CB1E30-CB7B-42AF-A4D4-BF7105B2E910}"/>
              </a:ext>
            </a:extLst>
          </p:cNvPr>
          <p:cNvGrpSpPr>
            <a:grpSpLocks noChangeAspect="1"/>
          </p:cNvGrpSpPr>
          <p:nvPr/>
        </p:nvGrpSpPr>
        <p:grpSpPr>
          <a:xfrm>
            <a:off x="9236016" y="2057399"/>
            <a:ext cx="2743200" cy="2743200"/>
            <a:chOff x="272272" y="2501338"/>
            <a:chExt cx="731520" cy="731520"/>
          </a:xfrm>
        </p:grpSpPr>
        <p:sp>
          <p:nvSpPr>
            <p:cNvPr id="3" name="Oval 2">
              <a:extLst>
                <a:ext uri="{FF2B5EF4-FFF2-40B4-BE49-F238E27FC236}">
                  <a16:creationId xmlns:a16="http://schemas.microsoft.com/office/drawing/2014/main" id="{005C9022-B1AA-4E84-AECF-70357FAD5058}"/>
                </a:ext>
              </a:extLst>
            </p:cNvPr>
            <p:cNvSpPr/>
            <p:nvPr/>
          </p:nvSpPr>
          <p:spPr bwMode="auto">
            <a:xfrm>
              <a:off x="272272" y="2501338"/>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4" name="flashlight">
              <a:extLst>
                <a:ext uri="{FF2B5EF4-FFF2-40B4-BE49-F238E27FC236}">
                  <a16:creationId xmlns:a16="http://schemas.microsoft.com/office/drawing/2014/main" id="{FF70CCB1-B2E6-42CE-A90B-72EC28021441}"/>
                </a:ext>
              </a:extLst>
            </p:cNvPr>
            <p:cNvSpPr>
              <a:spLocks noChangeAspect="1" noEditPoints="1"/>
            </p:cNvSpPr>
            <p:nvPr/>
          </p:nvSpPr>
          <p:spPr bwMode="auto">
            <a:xfrm>
              <a:off x="452050" y="2762669"/>
              <a:ext cx="373450" cy="208858"/>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sp>
        <p:nvSpPr>
          <p:cNvPr id="5" name="Text Placeholder 5">
            <a:extLst>
              <a:ext uri="{FF2B5EF4-FFF2-40B4-BE49-F238E27FC236}">
                <a16:creationId xmlns:a16="http://schemas.microsoft.com/office/drawing/2014/main" id="{AE5D9564-EEDA-4B02-A420-F157B9C4F2B4}"/>
              </a:ext>
            </a:extLst>
          </p:cNvPr>
          <p:cNvSpPr txBox="1">
            <a:spLocks/>
          </p:cNvSpPr>
          <p:nvPr/>
        </p:nvSpPr>
        <p:spPr>
          <a:xfrm>
            <a:off x="543464" y="2921167"/>
            <a:ext cx="8574657"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6000"/>
              <a:t>How We Practice DevOps</a:t>
            </a:r>
            <a:endParaRPr lang="en-US" sz="6000">
              <a:latin typeface="+mn-lt"/>
            </a:endParaRPr>
          </a:p>
        </p:txBody>
      </p:sp>
    </p:spTree>
    <p:extLst>
      <p:ext uri="{BB962C8B-B14F-4D97-AF65-F5344CB8AC3E}">
        <p14:creationId xmlns:p14="http://schemas.microsoft.com/office/powerpoint/2010/main" val="35215625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5EDD-52E8-456F-8534-0D562E45CEA3}"/>
              </a:ext>
            </a:extLst>
          </p:cNvPr>
          <p:cNvSpPr/>
          <p:nvPr/>
        </p:nvSpPr>
        <p:spPr bwMode="auto">
          <a:xfrm>
            <a:off x="6731947" y="487"/>
            <a:ext cx="545918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C9239F86-4742-4B40-8AE2-EC6C9A92D614}"/>
              </a:ext>
            </a:extLst>
          </p:cNvPr>
          <p:cNvSpPr>
            <a:spLocks noGrp="1"/>
          </p:cNvSpPr>
          <p:nvPr>
            <p:ph type="title"/>
          </p:nvPr>
        </p:nvSpPr>
        <p:spPr/>
        <p:txBody>
          <a:bodyPr/>
          <a:lstStyle/>
          <a:p>
            <a:r>
              <a:rPr lang="en-GB"/>
              <a:t>What is DevOps?</a:t>
            </a:r>
            <a:endParaRPr lang="en-US"/>
          </a:p>
        </p:txBody>
      </p:sp>
      <p:sp>
        <p:nvSpPr>
          <p:cNvPr id="10" name="Text Placeholder 9">
            <a:extLst>
              <a:ext uri="{FF2B5EF4-FFF2-40B4-BE49-F238E27FC236}">
                <a16:creationId xmlns:a16="http://schemas.microsoft.com/office/drawing/2014/main" id="{CE6AC5AD-B128-43D8-9319-689CA54AD9FC}"/>
              </a:ext>
            </a:extLst>
          </p:cNvPr>
          <p:cNvSpPr>
            <a:spLocks noGrp="1"/>
          </p:cNvSpPr>
          <p:nvPr>
            <p:ph type="body" sz="quarter" idx="10"/>
          </p:nvPr>
        </p:nvSpPr>
        <p:spPr>
          <a:xfrm>
            <a:off x="269240" y="2174182"/>
            <a:ext cx="6320907" cy="2598147"/>
          </a:xfrm>
        </p:spPr>
        <p:txBody>
          <a:bodyPr anchor="ctr"/>
          <a:lstStyle/>
          <a:p>
            <a:pPr>
              <a:lnSpc>
                <a:spcPct val="100000"/>
              </a:lnSpc>
            </a:pPr>
            <a:r>
              <a:rPr lang="en-GB" sz="3921"/>
              <a:t>DevOps is the union of people, process, and tools to enable continuous delivery of value to our customers.</a:t>
            </a:r>
          </a:p>
        </p:txBody>
      </p:sp>
      <p:pic>
        <p:nvPicPr>
          <p:cNvPr id="15" name="Picture 14">
            <a:extLst>
              <a:ext uri="{FF2B5EF4-FFF2-40B4-BE49-F238E27FC236}">
                <a16:creationId xmlns:a16="http://schemas.microsoft.com/office/drawing/2014/main" id="{EA45B614-3E66-4226-9FF3-C81B826B7D00}"/>
              </a:ext>
            </a:extLst>
          </p:cNvPr>
          <p:cNvPicPr>
            <a:picLocks noChangeAspect="1"/>
          </p:cNvPicPr>
          <p:nvPr/>
        </p:nvPicPr>
        <p:blipFill rotWithShape="1">
          <a:blip r:embed="rId3">
            <a:extLst>
              <a:ext uri="{28A0092B-C50C-407E-A947-70E740481C1C}">
                <a14:useLocalDpi xmlns:a14="http://schemas.microsoft.com/office/drawing/2010/main" val="0"/>
              </a:ext>
            </a:extLst>
          </a:blip>
          <a:srcRect l="12968" r="12268"/>
          <a:stretch/>
        </p:blipFill>
        <p:spPr>
          <a:xfrm>
            <a:off x="7054584" y="1930839"/>
            <a:ext cx="4813913" cy="3219382"/>
          </a:xfrm>
          <a:prstGeom prst="rect">
            <a:avLst/>
          </a:prstGeom>
        </p:spPr>
      </p:pic>
      <p:sp>
        <p:nvSpPr>
          <p:cNvPr id="5" name="TextBox 4"/>
          <p:cNvSpPr txBox="1"/>
          <p:nvPr/>
        </p:nvSpPr>
        <p:spPr>
          <a:xfrm>
            <a:off x="865" y="5969121"/>
            <a:ext cx="4036588" cy="888393"/>
          </a:xfrm>
          <a:prstGeom prst="rect">
            <a:avLst/>
          </a:prstGeom>
          <a:solidFill>
            <a:srgbClr val="3A4CA4"/>
          </a:solidFill>
        </p:spPr>
        <p:txBody>
          <a:bodyPr wrap="square" lIns="191973" tIns="287959" rIns="161310" bIns="129049" rtlCol="0">
            <a:noAutofit/>
          </a:bodyPr>
          <a:lstStyle/>
          <a:p>
            <a:pPr algn="ctr" defTabSz="685104">
              <a:lnSpc>
                <a:spcPts val="2207"/>
              </a:lnSpc>
              <a:spcBef>
                <a:spcPts val="1600"/>
              </a:spcBef>
              <a:defRPr/>
            </a:pPr>
            <a:r>
              <a:rPr lang="en-US" sz="2800" kern="0">
                <a:solidFill>
                  <a:srgbClr val="FFFFFF"/>
                </a:solidFill>
                <a:latin typeface="Segoe UI Light"/>
              </a:rPr>
              <a:t>Increase flow of value</a:t>
            </a:r>
          </a:p>
        </p:txBody>
      </p:sp>
      <p:sp>
        <p:nvSpPr>
          <p:cNvPr id="6" name="TextBox 5"/>
          <p:cNvSpPr txBox="1"/>
          <p:nvPr/>
        </p:nvSpPr>
        <p:spPr>
          <a:xfrm>
            <a:off x="4037453" y="5969121"/>
            <a:ext cx="4076841" cy="888391"/>
          </a:xfrm>
          <a:prstGeom prst="rect">
            <a:avLst/>
          </a:prstGeom>
          <a:solidFill>
            <a:srgbClr val="498BAA"/>
          </a:solidFill>
        </p:spPr>
        <p:txBody>
          <a:bodyPr wrap="square" lIns="191973" tIns="287959" rIns="161310" bIns="129049" rtlCol="0">
            <a:noAutofit/>
          </a:bodyPr>
          <a:lstStyle/>
          <a:p>
            <a:pPr algn="ctr" defTabSz="685104">
              <a:lnSpc>
                <a:spcPts val="2207"/>
              </a:lnSpc>
              <a:spcBef>
                <a:spcPts val="1600"/>
              </a:spcBef>
              <a:defRPr/>
            </a:pPr>
            <a:r>
              <a:rPr lang="en-US" sz="2800" kern="0">
                <a:solidFill>
                  <a:srgbClr val="FFFFFF"/>
                </a:solidFill>
                <a:latin typeface="Segoe UI Light"/>
              </a:rPr>
              <a:t>Shorten cycle times</a:t>
            </a:r>
          </a:p>
        </p:txBody>
      </p:sp>
      <p:sp>
        <p:nvSpPr>
          <p:cNvPr id="7" name="TextBox 6"/>
          <p:cNvSpPr txBox="1"/>
          <p:nvPr/>
        </p:nvSpPr>
        <p:spPr>
          <a:xfrm>
            <a:off x="8114295" y="5969122"/>
            <a:ext cx="4076841" cy="888393"/>
          </a:xfrm>
          <a:prstGeom prst="rect">
            <a:avLst/>
          </a:prstGeom>
          <a:solidFill>
            <a:srgbClr val="107C10"/>
          </a:solidFill>
        </p:spPr>
        <p:txBody>
          <a:bodyPr wrap="square" lIns="191973" tIns="287959" rIns="161310" bIns="129049" rtlCol="0">
            <a:noAutofit/>
          </a:bodyPr>
          <a:lstStyle/>
          <a:p>
            <a:pPr algn="ctr" defTabSz="685104">
              <a:lnSpc>
                <a:spcPts val="2207"/>
              </a:lnSpc>
              <a:spcBef>
                <a:spcPts val="1600"/>
              </a:spcBef>
              <a:defRPr/>
            </a:pPr>
            <a:r>
              <a:rPr lang="en-US" sz="2800" kern="0">
                <a:solidFill>
                  <a:srgbClr val="FFFFFF"/>
                </a:solidFill>
                <a:latin typeface="Segoe UI Light"/>
              </a:rPr>
              <a:t>Continuously Improve</a:t>
            </a:r>
          </a:p>
        </p:txBody>
      </p:sp>
      <p:grpSp>
        <p:nvGrpSpPr>
          <p:cNvPr id="13" name="Group 12">
            <a:extLst>
              <a:ext uri="{FF2B5EF4-FFF2-40B4-BE49-F238E27FC236}">
                <a16:creationId xmlns:a16="http://schemas.microsoft.com/office/drawing/2014/main" id="{71F715AA-2550-41CB-9911-728437784D68}"/>
              </a:ext>
            </a:extLst>
          </p:cNvPr>
          <p:cNvGrpSpPr/>
          <p:nvPr/>
        </p:nvGrpSpPr>
        <p:grpSpPr>
          <a:xfrm>
            <a:off x="10260957" y="3076038"/>
            <a:ext cx="874999" cy="866336"/>
            <a:chOff x="10466709" y="3137222"/>
            <a:chExt cx="892545" cy="883708"/>
          </a:xfrm>
        </p:grpSpPr>
        <p:sp>
          <p:nvSpPr>
            <p:cNvPr id="12" name="Oval 11">
              <a:extLst>
                <a:ext uri="{FF2B5EF4-FFF2-40B4-BE49-F238E27FC236}">
                  <a16:creationId xmlns:a16="http://schemas.microsoft.com/office/drawing/2014/main" id="{6B1C2DF9-ABC0-4AC2-9136-8BA1AB7BCDBC}"/>
                </a:ext>
              </a:extLst>
            </p:cNvPr>
            <p:cNvSpPr/>
            <p:nvPr/>
          </p:nvSpPr>
          <p:spPr bwMode="auto">
            <a:xfrm>
              <a:off x="10466709" y="3137222"/>
              <a:ext cx="892545" cy="883708"/>
            </a:xfrm>
            <a:prstGeom prst="ellipse">
              <a:avLst/>
            </a:prstGeom>
            <a:solidFill>
              <a:srgbClr val="488C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eople_4" title="Icon of a person">
              <a:extLst>
                <a:ext uri="{FF2B5EF4-FFF2-40B4-BE49-F238E27FC236}">
                  <a16:creationId xmlns:a16="http://schemas.microsoft.com/office/drawing/2014/main" id="{6B023F89-D9F1-4DE8-B29C-956BCE945C87}"/>
                </a:ext>
              </a:extLst>
            </p:cNvPr>
            <p:cNvSpPr>
              <a:spLocks noChangeAspect="1" noEditPoints="1"/>
            </p:cNvSpPr>
            <p:nvPr/>
          </p:nvSpPr>
          <p:spPr bwMode="auto">
            <a:xfrm>
              <a:off x="10696957" y="3337565"/>
              <a:ext cx="432048" cy="48302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19" name="Oval 18">
            <a:extLst>
              <a:ext uri="{FF2B5EF4-FFF2-40B4-BE49-F238E27FC236}">
                <a16:creationId xmlns:a16="http://schemas.microsoft.com/office/drawing/2014/main" id="{4A225976-1C1A-4318-ADAF-ECF8F8898F23}"/>
              </a:ext>
            </a:extLst>
          </p:cNvPr>
          <p:cNvSpPr/>
          <p:nvPr/>
        </p:nvSpPr>
        <p:spPr bwMode="auto">
          <a:xfrm>
            <a:off x="7749257" y="3107361"/>
            <a:ext cx="874999" cy="866336"/>
          </a:xfrm>
          <a:prstGeom prst="ellipse">
            <a:avLst/>
          </a:prstGeom>
          <a:solidFill>
            <a:srgbClr val="488C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Trackers_EADF_bidi" title="Icon of a clipboard with a checklist on it">
            <a:extLst>
              <a:ext uri="{FF2B5EF4-FFF2-40B4-BE49-F238E27FC236}">
                <a16:creationId xmlns:a16="http://schemas.microsoft.com/office/drawing/2014/main" id="{926B4BB6-CC9A-4B12-9453-0DE65EFB2A4B}"/>
              </a:ext>
            </a:extLst>
          </p:cNvPr>
          <p:cNvSpPr>
            <a:spLocks noChangeAspect="1" noEditPoints="1"/>
          </p:cNvSpPr>
          <p:nvPr/>
        </p:nvSpPr>
        <p:spPr bwMode="auto">
          <a:xfrm>
            <a:off x="7995419" y="3248310"/>
            <a:ext cx="382674" cy="52179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0359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1">
            <a:extLst>
              <a:ext uri="{FF2B5EF4-FFF2-40B4-BE49-F238E27FC236}">
                <a16:creationId xmlns:a16="http://schemas.microsoft.com/office/drawing/2014/main" id="{1AE0F764-5D0D-4156-8220-F7D802A4F5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15"/>
          <a:stretch/>
        </p:blipFill>
        <p:spPr bwMode="auto">
          <a:xfrm>
            <a:off x="1" y="1943908"/>
            <a:ext cx="12192000" cy="446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8D3DD6F7-67B8-4A70-9435-6F9EAAD1B590}"/>
              </a:ext>
            </a:extLst>
          </p:cNvPr>
          <p:cNvSpPr>
            <a:spLocks noGrp="1"/>
          </p:cNvSpPr>
          <p:nvPr>
            <p:ph type="title"/>
          </p:nvPr>
        </p:nvSpPr>
        <p:spPr>
          <a:xfrm>
            <a:off x="1507489" y="296483"/>
            <a:ext cx="10447686" cy="832764"/>
          </a:xfrm>
        </p:spPr>
        <p:txBody>
          <a:bodyPr/>
          <a:lstStyle/>
          <a:p>
            <a:r>
              <a:rPr lang="en-GB" sz="4705"/>
              <a:t>VSTS: Millions of Users + Most of Microsoft</a:t>
            </a:r>
            <a:endParaRPr lang="en-US" sz="4705"/>
          </a:p>
        </p:txBody>
      </p:sp>
      <p:sp>
        <p:nvSpPr>
          <p:cNvPr id="5" name="Title 1">
            <a:extLst>
              <a:ext uri="{FF2B5EF4-FFF2-40B4-BE49-F238E27FC236}">
                <a16:creationId xmlns:a16="http://schemas.microsoft.com/office/drawing/2014/main" id="{05347C0B-7563-4FDB-B35A-155C03516AA5}"/>
              </a:ext>
            </a:extLst>
          </p:cNvPr>
          <p:cNvSpPr txBox="1">
            <a:spLocks/>
          </p:cNvSpPr>
          <p:nvPr/>
        </p:nvSpPr>
        <p:spPr>
          <a:xfrm>
            <a:off x="47493285" y="289957"/>
            <a:ext cx="10417591" cy="832764"/>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705"/>
              <a:t>Visual Studio Team Services</a:t>
            </a:r>
          </a:p>
        </p:txBody>
      </p:sp>
      <p:pic>
        <p:nvPicPr>
          <p:cNvPr id="6" name="Picture 5">
            <a:extLst>
              <a:ext uri="{FF2B5EF4-FFF2-40B4-BE49-F238E27FC236}">
                <a16:creationId xmlns:a16="http://schemas.microsoft.com/office/drawing/2014/main" id="{7E6EBEED-C0A6-46E2-86BC-457FC838DCA7}"/>
              </a:ext>
            </a:extLst>
          </p:cNvPr>
          <p:cNvPicPr>
            <a:picLocks noChangeAspect="1"/>
          </p:cNvPicPr>
          <p:nvPr/>
        </p:nvPicPr>
        <p:blipFill rotWithShape="1">
          <a:blip r:embed="rId4">
            <a:extLst>
              <a:ext uri="{28A0092B-C50C-407E-A947-70E740481C1C}">
                <a14:useLocalDpi xmlns:a14="http://schemas.microsoft.com/office/drawing/2010/main" val="0"/>
              </a:ext>
            </a:extLst>
          </a:blip>
          <a:srcRect t="9537" r="26396" b="25648"/>
          <a:stretch/>
        </p:blipFill>
        <p:spPr>
          <a:xfrm>
            <a:off x="249475" y="253068"/>
            <a:ext cx="1063414" cy="936426"/>
          </a:xfrm>
          <a:prstGeom prst="rect">
            <a:avLst/>
          </a:prstGeom>
        </p:spPr>
      </p:pic>
      <p:sp>
        <p:nvSpPr>
          <p:cNvPr id="7" name="TextBox 6">
            <a:extLst>
              <a:ext uri="{FF2B5EF4-FFF2-40B4-BE49-F238E27FC236}">
                <a16:creationId xmlns:a16="http://schemas.microsoft.com/office/drawing/2014/main" id="{68E7C368-F2B3-4D97-B281-5213BFCD6B5E}"/>
              </a:ext>
            </a:extLst>
          </p:cNvPr>
          <p:cNvSpPr txBox="1"/>
          <p:nvPr/>
        </p:nvSpPr>
        <p:spPr>
          <a:xfrm>
            <a:off x="6530205" y="6336544"/>
            <a:ext cx="5483247" cy="452590"/>
          </a:xfrm>
          <a:prstGeom prst="rect">
            <a:avLst/>
          </a:prstGeom>
          <a:noFill/>
        </p:spPr>
        <p:txBody>
          <a:bodyPr wrap="none" lIns="179285" tIns="143428" rIns="179285" bIns="143428" rtlCol="0">
            <a:spAutoFit/>
          </a:bodyPr>
          <a:lstStyle/>
          <a:p>
            <a:pPr algn="r">
              <a:lnSpc>
                <a:spcPct val="90000"/>
              </a:lnSpc>
              <a:spcAft>
                <a:spcPts val="588"/>
              </a:spcAft>
            </a:pPr>
            <a:r>
              <a:rPr lang="en-GB" sz="1176">
                <a:gradFill>
                  <a:gsLst>
                    <a:gs pos="2917">
                      <a:schemeClr val="tx1"/>
                    </a:gs>
                    <a:gs pos="30000">
                      <a:schemeClr val="tx1"/>
                    </a:gs>
                  </a:gsLst>
                  <a:lin ang="5400000" scaled="0"/>
                </a:gradFill>
              </a:rPr>
              <a:t>Company wide engaged users of VSTS in the Microsoft organization (Aug 2017)</a:t>
            </a:r>
          </a:p>
        </p:txBody>
      </p:sp>
    </p:spTree>
    <p:extLst>
      <p:ext uri="{BB962C8B-B14F-4D97-AF65-F5344CB8AC3E}">
        <p14:creationId xmlns:p14="http://schemas.microsoft.com/office/powerpoint/2010/main" val="14612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p:txBody>
          <a:bodyPr/>
          <a:lstStyle/>
          <a:p>
            <a:r>
              <a:rPr lang="en-GB"/>
              <a:t>Five habits of DevOps</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856888" y="1242528"/>
            <a:ext cx="8128000" cy="5418666"/>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1783D9"/>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lin ang="5400000" scaled="1"/>
                </a:gradFill>
                <a:latin typeface="Segoe UI Semilight"/>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1783D9"/>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382898" y="2049908"/>
            <a:ext cx="2061311" cy="813591"/>
          </a:xfrm>
          <a:prstGeom prst="rect">
            <a:avLst/>
          </a:prstGeom>
        </p:spPr>
      </p:pic>
      <p:grpSp>
        <p:nvGrpSpPr>
          <p:cNvPr id="226" name="Group 225">
            <a:extLst>
              <a:ext uri="{FF2B5EF4-FFF2-40B4-BE49-F238E27FC236}">
                <a16:creationId xmlns:a16="http://schemas.microsoft.com/office/drawing/2014/main" id="{19B0575A-C3FD-4667-81A2-30B3919D4772}"/>
              </a:ext>
            </a:extLst>
          </p:cNvPr>
          <p:cNvGrpSpPr/>
          <p:nvPr/>
        </p:nvGrpSpPr>
        <p:grpSpPr>
          <a:xfrm>
            <a:off x="2381517" y="3219973"/>
            <a:ext cx="526651" cy="797720"/>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26303" y="3429084"/>
            <a:ext cx="3230585" cy="2137583"/>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26930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C7A5DE9-5997-4424-A068-8E99ABAD2BA1}"/>
              </a:ext>
            </a:extLst>
          </p:cNvPr>
          <p:cNvSpPr txBox="1"/>
          <p:nvPr/>
        </p:nvSpPr>
        <p:spPr>
          <a:xfrm>
            <a:off x="-11156153" y="2801689"/>
            <a:ext cx="2867970" cy="954185"/>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Mission Critical</a:t>
            </a:r>
            <a:br>
              <a:rPr lang="en-US" sz="2353">
                <a:gradFill>
                  <a:gsLst>
                    <a:gs pos="2917">
                      <a:srgbClr val="353535"/>
                    </a:gs>
                    <a:gs pos="30000">
                      <a:srgbClr val="353535"/>
                    </a:gs>
                  </a:gsLst>
                  <a:lin ang="5400000" scaled="0"/>
                </a:gradFill>
                <a:latin typeface="Segoe UI Semilight"/>
              </a:rPr>
            </a:br>
            <a:r>
              <a:rPr lang="en-US" sz="1961">
                <a:gradFill>
                  <a:gsLst>
                    <a:gs pos="2917">
                      <a:srgbClr val="353535"/>
                    </a:gs>
                    <a:gs pos="30000">
                      <a:srgbClr val="353535"/>
                    </a:gs>
                  </a:gsLst>
                  <a:lin ang="5400000" scaled="0"/>
                </a:gradFill>
                <a:latin typeface="Segoe UI Semilight"/>
              </a:rPr>
              <a:t>failure=&gt; deep trouble</a:t>
            </a:r>
            <a:endParaRPr lang="en-EN" sz="1961" err="1">
              <a:gradFill>
                <a:gsLst>
                  <a:gs pos="2917">
                    <a:srgbClr val="353535"/>
                  </a:gs>
                  <a:gs pos="30000">
                    <a:srgbClr val="353535"/>
                  </a:gs>
                </a:gsLst>
                <a:lin ang="5400000" scaled="0"/>
              </a:gradFill>
              <a:latin typeface="Segoe UI Semilight"/>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0841125" y="4683626"/>
            <a:ext cx="2022145" cy="103110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Enabling</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Everything else</a:t>
            </a:r>
            <a:endParaRPr lang="en-EN" sz="1961" err="1">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1E5E53F4-D52B-4924-BD51-CF659963D757}"/>
              </a:ext>
            </a:extLst>
          </p:cNvPr>
          <p:cNvSpPr>
            <a:spLocks noGrp="1"/>
          </p:cNvSpPr>
          <p:nvPr>
            <p:ph type="title"/>
          </p:nvPr>
        </p:nvSpPr>
        <p:spPr/>
        <p:txBody>
          <a:bodyPr/>
          <a:lstStyle/>
          <a:p>
            <a:r>
              <a:rPr lang="en-US">
                <a:solidFill>
                  <a:schemeClr val="tx1"/>
                </a:solidFill>
              </a:rPr>
              <a:t>Demo</a:t>
            </a:r>
            <a:endParaRPr lang="en-US"/>
          </a:p>
        </p:txBody>
      </p:sp>
      <p:sp>
        <p:nvSpPr>
          <p:cNvPr id="4" name="Picture Placeholder 3">
            <a:extLst>
              <a:ext uri="{FF2B5EF4-FFF2-40B4-BE49-F238E27FC236}">
                <a16:creationId xmlns:a16="http://schemas.microsoft.com/office/drawing/2014/main" id="{1C86DF67-92BE-4610-B644-8ABE58335464}"/>
              </a:ext>
            </a:extLst>
          </p:cNvPr>
          <p:cNvSpPr>
            <a:spLocks noGrp="1"/>
          </p:cNvSpPr>
          <p:nvPr>
            <p:ph type="pic" sz="quarter" idx="10"/>
          </p:nvPr>
        </p:nvSpPr>
        <p:spPr/>
      </p:sp>
      <p:sp>
        <p:nvSpPr>
          <p:cNvPr id="3" name="Text Placeholder 2">
            <a:extLst>
              <a:ext uri="{FF2B5EF4-FFF2-40B4-BE49-F238E27FC236}">
                <a16:creationId xmlns:a16="http://schemas.microsoft.com/office/drawing/2014/main" id="{D04FE7BC-634B-48C0-9E31-7DA939435280}"/>
              </a:ext>
            </a:extLst>
          </p:cNvPr>
          <p:cNvSpPr>
            <a:spLocks noGrp="1"/>
          </p:cNvSpPr>
          <p:nvPr>
            <p:ph type="body" sz="quarter" idx="4294967295"/>
          </p:nvPr>
        </p:nvSpPr>
        <p:spPr>
          <a:xfrm>
            <a:off x="269240" y="3876675"/>
            <a:ext cx="9590723" cy="517065"/>
          </a:xfrm>
        </p:spPr>
        <p:txBody>
          <a:bodyPr/>
          <a:lstStyle/>
          <a:p>
            <a:pPr marL="0" indent="0">
              <a:buNone/>
            </a:pPr>
            <a:r>
              <a:rPr lang="en-US" sz="2400">
                <a:solidFill>
                  <a:schemeClr val="tx1"/>
                </a:solidFill>
              </a:rPr>
              <a:t>How We Work</a:t>
            </a:r>
            <a:endParaRPr lang="en-US" sz="2400"/>
          </a:p>
        </p:txBody>
      </p:sp>
    </p:spTree>
    <p:extLst>
      <p:ext uri="{BB962C8B-B14F-4D97-AF65-F5344CB8AC3E}">
        <p14:creationId xmlns:p14="http://schemas.microsoft.com/office/powerpoint/2010/main" val="2360135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99CD76-0013-4522-9663-7126F19A3AF0}"/>
              </a:ext>
            </a:extLst>
          </p:cNvPr>
          <p:cNvGrpSpPr>
            <a:grpSpLocks noChangeAspect="1"/>
          </p:cNvGrpSpPr>
          <p:nvPr/>
        </p:nvGrpSpPr>
        <p:grpSpPr>
          <a:xfrm>
            <a:off x="215362" y="2057400"/>
            <a:ext cx="2743200" cy="2743200"/>
            <a:chOff x="267122" y="4702411"/>
            <a:chExt cx="731520" cy="731520"/>
          </a:xfrm>
        </p:grpSpPr>
        <p:sp>
          <p:nvSpPr>
            <p:cNvPr id="3" name="Oval 2">
              <a:extLst>
                <a:ext uri="{FF2B5EF4-FFF2-40B4-BE49-F238E27FC236}">
                  <a16:creationId xmlns:a16="http://schemas.microsoft.com/office/drawing/2014/main" id="{BFE6932C-0F70-4F12-9CDB-059898B4A3BE}"/>
                </a:ext>
              </a:extLst>
            </p:cNvPr>
            <p:cNvSpPr/>
            <p:nvPr/>
          </p:nvSpPr>
          <p:spPr bwMode="auto">
            <a:xfrm>
              <a:off x="267122" y="4702411"/>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4" name="Touch_E815" title="Icon of a closed hand with one finger pressing a button">
              <a:extLst>
                <a:ext uri="{FF2B5EF4-FFF2-40B4-BE49-F238E27FC236}">
                  <a16:creationId xmlns:a16="http://schemas.microsoft.com/office/drawing/2014/main" id="{DACDD7A6-32F1-4C73-BE5F-DE75520EAD70}"/>
                </a:ext>
              </a:extLst>
            </p:cNvPr>
            <p:cNvSpPr>
              <a:spLocks noChangeAspect="1" noEditPoints="1"/>
            </p:cNvSpPr>
            <p:nvPr/>
          </p:nvSpPr>
          <p:spPr bwMode="auto">
            <a:xfrm>
              <a:off x="507749" y="4885291"/>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5" name="Text Placeholder 5">
            <a:extLst>
              <a:ext uri="{FF2B5EF4-FFF2-40B4-BE49-F238E27FC236}">
                <a16:creationId xmlns:a16="http://schemas.microsoft.com/office/drawing/2014/main" id="{916F9359-92FE-4878-AACC-1772FA672795}"/>
              </a:ext>
            </a:extLst>
          </p:cNvPr>
          <p:cNvSpPr txBox="1">
            <a:spLocks/>
          </p:cNvSpPr>
          <p:nvPr/>
        </p:nvSpPr>
        <p:spPr>
          <a:xfrm>
            <a:off x="3088256" y="2921168"/>
            <a:ext cx="6602737"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6000">
                <a:latin typeface="+mn-lt"/>
              </a:rPr>
              <a:t>Getting Started</a:t>
            </a:r>
          </a:p>
        </p:txBody>
      </p:sp>
    </p:spTree>
    <p:extLst>
      <p:ext uri="{BB962C8B-B14F-4D97-AF65-F5344CB8AC3E}">
        <p14:creationId xmlns:p14="http://schemas.microsoft.com/office/powerpoint/2010/main" val="18819228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Buying VSTS</a:t>
            </a:r>
          </a:p>
        </p:txBody>
      </p:sp>
      <p:sp>
        <p:nvSpPr>
          <p:cNvPr id="6" name="Rectangle 5"/>
          <p:cNvSpPr/>
          <p:nvPr/>
        </p:nvSpPr>
        <p:spPr>
          <a:xfrm>
            <a:off x="1276205" y="1412679"/>
            <a:ext cx="3073406" cy="249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What you buy:</a:t>
            </a:r>
          </a:p>
          <a:p>
            <a:pPr algn="ctr"/>
            <a:endParaRPr lang="en-US" sz="1400" b="1"/>
          </a:p>
          <a:p>
            <a:pPr marL="342834" indent="-342834">
              <a:buFont typeface="+mj-lt"/>
              <a:buAutoNum type="arabicPeriod"/>
            </a:pPr>
            <a:r>
              <a:rPr lang="en-US" sz="1400"/>
              <a:t>Pay per user for the features needed by each team member (Basic, Test Manger, Package Management, 3</a:t>
            </a:r>
            <a:r>
              <a:rPr lang="en-US" sz="1400" baseline="30000"/>
              <a:t>rd</a:t>
            </a:r>
            <a:r>
              <a:rPr lang="en-US" sz="1400"/>
              <a:t> party features)</a:t>
            </a:r>
          </a:p>
          <a:p>
            <a:pPr marL="342834" indent="-342834">
              <a:buFont typeface="+mj-lt"/>
              <a:buAutoNum type="arabicPeriod"/>
            </a:pPr>
            <a:r>
              <a:rPr lang="en-US" sz="1400"/>
              <a:t>Pay per max CI/CD concurrency that your team needs (hosted pipelines, private pipelines)</a:t>
            </a:r>
          </a:p>
          <a:p>
            <a:pPr marL="342834" indent="-342834">
              <a:buFont typeface="+mj-lt"/>
              <a:buAutoNum type="arabicPeriod"/>
            </a:pPr>
            <a:r>
              <a:rPr lang="en-US" sz="1400"/>
              <a:t>Pay per use for cloud-based load test runs</a:t>
            </a:r>
          </a:p>
        </p:txBody>
      </p:sp>
      <p:sp>
        <p:nvSpPr>
          <p:cNvPr id="7" name="Rectangle 6"/>
          <p:cNvSpPr/>
          <p:nvPr/>
        </p:nvSpPr>
        <p:spPr>
          <a:xfrm>
            <a:off x="1276205" y="3987700"/>
            <a:ext cx="3073406" cy="249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What you don’t buy:</a:t>
            </a:r>
          </a:p>
          <a:p>
            <a:pPr algn="ctr"/>
            <a:endParaRPr lang="en-US" sz="1400" b="1"/>
          </a:p>
          <a:p>
            <a:pPr marL="285695" indent="-285695">
              <a:buFontTx/>
              <a:buChar char="-"/>
            </a:pPr>
            <a:r>
              <a:rPr lang="en-US" sz="1400"/>
              <a:t>Storage, bandwidth, and hosting</a:t>
            </a:r>
          </a:p>
          <a:p>
            <a:pPr marL="285695" indent="-285695">
              <a:buFontTx/>
              <a:buChar char="-"/>
            </a:pPr>
            <a:r>
              <a:rPr lang="en-US" sz="1400"/>
              <a:t>Backup, disaster recovery, compliance</a:t>
            </a:r>
          </a:p>
          <a:p>
            <a:pPr marL="285695" indent="-285695">
              <a:buFontTx/>
              <a:buChar char="-"/>
            </a:pPr>
            <a:r>
              <a:rPr lang="en-US" sz="1400"/>
              <a:t>Software licenses</a:t>
            </a:r>
          </a:p>
        </p:txBody>
      </p:sp>
      <p:sp>
        <p:nvSpPr>
          <p:cNvPr id="8" name="Rectangle 7"/>
          <p:cNvSpPr/>
          <p:nvPr/>
        </p:nvSpPr>
        <p:spPr>
          <a:xfrm>
            <a:off x="4599378" y="1412679"/>
            <a:ext cx="3073406" cy="249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How you buy:</a:t>
            </a:r>
          </a:p>
          <a:p>
            <a:pPr algn="ctr"/>
            <a:endParaRPr lang="en-US" sz="1400" b="1"/>
          </a:p>
          <a:p>
            <a:pPr marL="285695" indent="-285695">
              <a:buFontTx/>
              <a:buChar char="-"/>
            </a:pPr>
            <a:r>
              <a:rPr lang="en-US" sz="1400"/>
              <a:t>Start in the Visual Studio Marketplace to define how much you want to buy</a:t>
            </a:r>
          </a:p>
          <a:p>
            <a:pPr marL="285695" indent="-285695">
              <a:buFontTx/>
              <a:buChar char="-"/>
            </a:pPr>
            <a:r>
              <a:rPr lang="en-US" sz="1400"/>
              <a:t>Set up billing using an Azure subscription (can pay via credit card, Enterprise Agreement, Cloud Solution Providers)</a:t>
            </a:r>
          </a:p>
          <a:p>
            <a:pPr marL="285695" indent="-285695">
              <a:buFontTx/>
              <a:buChar char="-"/>
            </a:pPr>
            <a:r>
              <a:rPr lang="en-US" sz="1400"/>
              <a:t>Monthly charges appear on your Azure bill</a:t>
            </a:r>
          </a:p>
        </p:txBody>
      </p:sp>
      <p:sp>
        <p:nvSpPr>
          <p:cNvPr id="9" name="Rectangle 8"/>
          <p:cNvSpPr/>
          <p:nvPr/>
        </p:nvSpPr>
        <p:spPr>
          <a:xfrm>
            <a:off x="4599378" y="4003601"/>
            <a:ext cx="3073406" cy="249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How you don’t buy:</a:t>
            </a:r>
          </a:p>
          <a:p>
            <a:pPr algn="ctr"/>
            <a:endParaRPr lang="en-US" sz="1400" b="1"/>
          </a:p>
          <a:p>
            <a:pPr marL="285695" indent="-285695">
              <a:buFontTx/>
              <a:buChar char="-"/>
            </a:pPr>
            <a:r>
              <a:rPr lang="en-US" sz="1400"/>
              <a:t>You never submit Purchase Orders for a SKU; doing so will not turn on VSTS services for you</a:t>
            </a:r>
          </a:p>
        </p:txBody>
      </p:sp>
      <p:sp>
        <p:nvSpPr>
          <p:cNvPr id="10" name="Rectangle 9"/>
          <p:cNvSpPr/>
          <p:nvPr/>
        </p:nvSpPr>
        <p:spPr>
          <a:xfrm>
            <a:off x="7819199" y="1412679"/>
            <a:ext cx="3073406" cy="249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How much it costs:</a:t>
            </a:r>
          </a:p>
          <a:p>
            <a:pPr algn="ctr"/>
            <a:endParaRPr lang="en-US" sz="1400" b="1"/>
          </a:p>
          <a:p>
            <a:pPr marL="285695" indent="-285695">
              <a:buFontTx/>
              <a:buChar char="-"/>
            </a:pPr>
            <a:r>
              <a:rPr lang="en-US" sz="1400"/>
              <a:t>Always use the </a:t>
            </a:r>
            <a:r>
              <a:rPr lang="en-US" sz="1400">
                <a:hlinkClick r:id="rId3"/>
              </a:rPr>
              <a:t>Azure Pricing Calculator</a:t>
            </a:r>
            <a:r>
              <a:rPr lang="en-US" sz="1400"/>
              <a:t>, which also shows pricing in local currency.</a:t>
            </a:r>
          </a:p>
          <a:p>
            <a:pPr marL="285695" indent="-285695">
              <a:buFontTx/>
              <a:buChar char="-"/>
            </a:pPr>
            <a:endParaRPr lang="en-US" sz="1400"/>
          </a:p>
          <a:p>
            <a:r>
              <a:rPr lang="en-US" sz="1400" i="1"/>
              <a:t>(There are lower promotional prices for EA customers currently, but these promo prices should be ignored for longer-term budgets)</a:t>
            </a:r>
          </a:p>
        </p:txBody>
      </p:sp>
      <p:sp>
        <p:nvSpPr>
          <p:cNvPr id="11" name="Rectangle 10"/>
          <p:cNvSpPr/>
          <p:nvPr/>
        </p:nvSpPr>
        <p:spPr>
          <a:xfrm>
            <a:off x="7819199" y="4003601"/>
            <a:ext cx="3073406" cy="2499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What you don’t pay for:</a:t>
            </a:r>
          </a:p>
          <a:p>
            <a:pPr algn="ctr"/>
            <a:endParaRPr lang="en-US" sz="1400" b="1"/>
          </a:p>
          <a:p>
            <a:pPr marL="285695" indent="-285695">
              <a:buFontTx/>
              <a:buChar char="-"/>
            </a:pPr>
            <a:r>
              <a:rPr lang="en-US" sz="1400"/>
              <a:t>Visual Studio subscribers on your team get Basic features free (plus more for higher-level subscriptions)</a:t>
            </a:r>
          </a:p>
          <a:p>
            <a:pPr marL="285695" indent="-285695">
              <a:buFontTx/>
              <a:buChar char="-"/>
            </a:pPr>
            <a:r>
              <a:rPr lang="en-US" sz="1400"/>
              <a:t>5 other team members get Basic and Package Management features free</a:t>
            </a:r>
          </a:p>
          <a:p>
            <a:pPr marL="285695" indent="-285695">
              <a:buFontTx/>
              <a:buChar char="-"/>
            </a:pPr>
            <a:r>
              <a:rPr lang="en-US" sz="1400"/>
              <a:t>4hrs/month of CI/CD is free</a:t>
            </a:r>
          </a:p>
          <a:p>
            <a:pPr marL="285695" indent="-285695" algn="ctr">
              <a:buFontTx/>
              <a:buChar char="-"/>
            </a:pPr>
            <a:endParaRPr lang="en-US" sz="1400"/>
          </a:p>
        </p:txBody>
      </p:sp>
    </p:spTree>
    <p:extLst>
      <p:ext uri="{BB962C8B-B14F-4D97-AF65-F5344CB8AC3E}">
        <p14:creationId xmlns:p14="http://schemas.microsoft.com/office/powerpoint/2010/main" val="124517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Buying Process in VSTS</a:t>
            </a:r>
          </a:p>
        </p:txBody>
      </p:sp>
      <p:graphicFrame>
        <p:nvGraphicFramePr>
          <p:cNvPr id="4" name="Diagram 3"/>
          <p:cNvGraphicFramePr/>
          <p:nvPr>
            <p:extLst/>
          </p:nvPr>
        </p:nvGraphicFramePr>
        <p:xfrm>
          <a:off x="162736" y="1229957"/>
          <a:ext cx="11712544" cy="545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9030533" y="142109"/>
            <a:ext cx="2988083" cy="1587081"/>
          </a:xfrm>
          <a:prstGeom prst="rect">
            <a:avLst/>
          </a:prstGeom>
          <a:solidFill>
            <a:schemeClr val="bg2">
              <a:lumMod val="90000"/>
            </a:schemeClr>
          </a:solidFill>
          <a:ln>
            <a:solidFill>
              <a:schemeClr val="tx1"/>
            </a:solidFill>
            <a:prstDash val="sysDash"/>
          </a:ln>
        </p:spPr>
        <p:txBody>
          <a:bodyPr wrap="square" lIns="179285" tIns="143428" rIns="179285" bIns="143428" rtlCol="0">
            <a:spAutoFit/>
          </a:bodyPr>
          <a:lstStyle/>
          <a:p>
            <a:pPr lvl="0"/>
            <a:r>
              <a:rPr lang="en-US" sz="1568" b="1"/>
              <a:t>Marketplace URLs for buying:</a:t>
            </a:r>
            <a:endParaRPr lang="en-US" sz="1568" b="1">
              <a:hlinkClick r:id="rId8"/>
            </a:endParaRPr>
          </a:p>
          <a:p>
            <a:pPr lvl="0"/>
            <a:r>
              <a:rPr lang="en-US" sz="1372" u="sng">
                <a:hlinkClick r:id="rId8"/>
              </a:rPr>
              <a:t>VSTS users</a:t>
            </a:r>
            <a:endParaRPr lang="en-US" sz="1372"/>
          </a:p>
          <a:p>
            <a:pPr lvl="0"/>
            <a:r>
              <a:rPr lang="en-US" sz="1372" u="sng">
                <a:hlinkClick r:id="rId9"/>
              </a:rPr>
              <a:t>CI/CD - hosted pipelines</a:t>
            </a:r>
            <a:endParaRPr lang="en-US" sz="1372"/>
          </a:p>
          <a:p>
            <a:pPr lvl="0"/>
            <a:r>
              <a:rPr lang="en-US" sz="1372" u="sng">
                <a:hlinkClick r:id="rId10"/>
              </a:rPr>
              <a:t>CI/CD - private pipelines</a:t>
            </a:r>
            <a:endParaRPr lang="en-US" sz="1372"/>
          </a:p>
          <a:p>
            <a:pPr lvl="0"/>
            <a:r>
              <a:rPr lang="en-US" sz="1372" u="sng">
                <a:hlinkClick r:id="rId11"/>
              </a:rPr>
              <a:t>Test Manager</a:t>
            </a:r>
            <a:endParaRPr lang="en-US" sz="1372"/>
          </a:p>
          <a:p>
            <a:pPr lvl="0"/>
            <a:r>
              <a:rPr lang="en-US" sz="1372" u="sng">
                <a:hlinkClick r:id="rId12"/>
              </a:rPr>
              <a:t>Package Management</a:t>
            </a:r>
            <a:endParaRPr lang="en-US" sz="1372"/>
          </a:p>
        </p:txBody>
      </p:sp>
    </p:spTree>
    <p:extLst>
      <p:ext uri="{BB962C8B-B14F-4D97-AF65-F5344CB8AC3E}">
        <p14:creationId xmlns:p14="http://schemas.microsoft.com/office/powerpoint/2010/main" val="262908193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CB1E30-CB7B-42AF-A4D4-BF7105B2E910}"/>
              </a:ext>
            </a:extLst>
          </p:cNvPr>
          <p:cNvGrpSpPr>
            <a:grpSpLocks noChangeAspect="1"/>
          </p:cNvGrpSpPr>
          <p:nvPr/>
        </p:nvGrpSpPr>
        <p:grpSpPr>
          <a:xfrm>
            <a:off x="9236016" y="2057399"/>
            <a:ext cx="2743200" cy="2743200"/>
            <a:chOff x="272272" y="2501338"/>
            <a:chExt cx="731520" cy="731520"/>
          </a:xfrm>
        </p:grpSpPr>
        <p:sp>
          <p:nvSpPr>
            <p:cNvPr id="3" name="Oval 2">
              <a:extLst>
                <a:ext uri="{FF2B5EF4-FFF2-40B4-BE49-F238E27FC236}">
                  <a16:creationId xmlns:a16="http://schemas.microsoft.com/office/drawing/2014/main" id="{005C9022-B1AA-4E84-AECF-70357FAD5058}"/>
                </a:ext>
              </a:extLst>
            </p:cNvPr>
            <p:cNvSpPr/>
            <p:nvPr/>
          </p:nvSpPr>
          <p:spPr bwMode="auto">
            <a:xfrm>
              <a:off x="272272" y="2501338"/>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4" name="flashlight">
              <a:extLst>
                <a:ext uri="{FF2B5EF4-FFF2-40B4-BE49-F238E27FC236}">
                  <a16:creationId xmlns:a16="http://schemas.microsoft.com/office/drawing/2014/main" id="{FF70CCB1-B2E6-42CE-A90B-72EC28021441}"/>
                </a:ext>
              </a:extLst>
            </p:cNvPr>
            <p:cNvSpPr>
              <a:spLocks noChangeAspect="1" noEditPoints="1"/>
            </p:cNvSpPr>
            <p:nvPr/>
          </p:nvSpPr>
          <p:spPr bwMode="auto">
            <a:xfrm>
              <a:off x="452050" y="2762669"/>
              <a:ext cx="373450" cy="208858"/>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sp>
        <p:nvSpPr>
          <p:cNvPr id="5" name="Text Placeholder 5">
            <a:extLst>
              <a:ext uri="{FF2B5EF4-FFF2-40B4-BE49-F238E27FC236}">
                <a16:creationId xmlns:a16="http://schemas.microsoft.com/office/drawing/2014/main" id="{AE5D9564-EEDA-4B02-A420-F157B9C4F2B4}"/>
              </a:ext>
            </a:extLst>
          </p:cNvPr>
          <p:cNvSpPr txBox="1">
            <a:spLocks/>
          </p:cNvSpPr>
          <p:nvPr/>
        </p:nvSpPr>
        <p:spPr>
          <a:xfrm>
            <a:off x="543464" y="2921167"/>
            <a:ext cx="8574657"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6000"/>
              <a:t>How We Practice DevOps</a:t>
            </a:r>
            <a:endParaRPr lang="en-US" sz="6000">
              <a:latin typeface="+mn-lt"/>
            </a:endParaRPr>
          </a:p>
        </p:txBody>
      </p:sp>
    </p:spTree>
    <p:extLst>
      <p:ext uri="{BB962C8B-B14F-4D97-AF65-F5344CB8AC3E}">
        <p14:creationId xmlns:p14="http://schemas.microsoft.com/office/powerpoint/2010/main" val="35215625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107D4-305D-4D56-9F37-E909531FC094}"/>
              </a:ext>
            </a:extLst>
          </p:cNvPr>
          <p:cNvPicPr>
            <a:picLocks noChangeAspect="1"/>
          </p:cNvPicPr>
          <p:nvPr/>
        </p:nvPicPr>
        <p:blipFill>
          <a:blip r:embed="rId3"/>
          <a:stretch>
            <a:fillRect/>
          </a:stretch>
        </p:blipFill>
        <p:spPr>
          <a:xfrm>
            <a:off x="74953" y="487"/>
            <a:ext cx="12042094" cy="6857027"/>
          </a:xfrm>
          <a:prstGeom prst="rect">
            <a:avLst/>
          </a:prstGeom>
        </p:spPr>
      </p:pic>
    </p:spTree>
    <p:extLst>
      <p:ext uri="{BB962C8B-B14F-4D97-AF65-F5344CB8AC3E}">
        <p14:creationId xmlns:p14="http://schemas.microsoft.com/office/powerpoint/2010/main" val="1990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C936-B8A4-40BC-AFD3-66E8E8B13D67}"/>
              </a:ext>
            </a:extLst>
          </p:cNvPr>
          <p:cNvSpPr>
            <a:spLocks noGrp="1"/>
          </p:cNvSpPr>
          <p:nvPr>
            <p:ph type="title"/>
          </p:nvPr>
        </p:nvSpPr>
        <p:spPr/>
        <p:txBody>
          <a:bodyPr/>
          <a:lstStyle/>
          <a:p>
            <a:r>
              <a:rPr lang="en-US" err="1"/>
              <a:t>DevSecOps</a:t>
            </a:r>
            <a:r>
              <a:rPr lang="en-US"/>
              <a:t>: Security embedded in DevOps</a:t>
            </a:r>
          </a:p>
        </p:txBody>
      </p:sp>
      <p:sp>
        <p:nvSpPr>
          <p:cNvPr id="3" name="Text Placeholder 2">
            <a:extLst>
              <a:ext uri="{FF2B5EF4-FFF2-40B4-BE49-F238E27FC236}">
                <a16:creationId xmlns:a16="http://schemas.microsoft.com/office/drawing/2014/main" id="{4976ABD1-5ACD-493F-B371-BFC9496E8902}"/>
              </a:ext>
            </a:extLst>
          </p:cNvPr>
          <p:cNvSpPr>
            <a:spLocks noGrp="1"/>
          </p:cNvSpPr>
          <p:nvPr>
            <p:ph type="body" sz="quarter" idx="10"/>
          </p:nvPr>
        </p:nvSpPr>
        <p:spPr>
          <a:xfrm>
            <a:off x="3587149" y="1187963"/>
            <a:ext cx="8579804" cy="5652033"/>
          </a:xfrm>
        </p:spPr>
        <p:txBody>
          <a:bodyPr numCol="2"/>
          <a:lstStyle/>
          <a:p>
            <a:pPr marL="0" indent="0">
              <a:buNone/>
            </a:pPr>
            <a:r>
              <a:rPr lang="en-US" sz="3137" i="1"/>
              <a:t>OSS Vulnerabilities</a:t>
            </a:r>
          </a:p>
          <a:p>
            <a:r>
              <a:rPr lang="en-US" sz="3137" err="1"/>
              <a:t>WhiteSource</a:t>
            </a:r>
            <a:r>
              <a:rPr lang="en-US" sz="3137"/>
              <a:t>**</a:t>
            </a:r>
            <a:br>
              <a:rPr lang="en-US" sz="3137"/>
            </a:br>
            <a:endParaRPr lang="en-US" sz="3137"/>
          </a:p>
          <a:p>
            <a:pPr marL="0" indent="0">
              <a:buNone/>
            </a:pPr>
            <a:r>
              <a:rPr lang="en-US" sz="3137" i="1"/>
              <a:t>Container Security</a:t>
            </a:r>
          </a:p>
          <a:p>
            <a:r>
              <a:rPr lang="en-US" sz="3137"/>
              <a:t>Aqua**</a:t>
            </a:r>
            <a:br>
              <a:rPr lang="en-US" sz="3137"/>
            </a:br>
            <a:endParaRPr lang="en-US" sz="3137"/>
          </a:p>
          <a:p>
            <a:pPr marL="0" indent="0">
              <a:buNone/>
            </a:pPr>
            <a:r>
              <a:rPr lang="en-US" sz="3137" i="1"/>
              <a:t>Static Analysis Security Testing (SAST)</a:t>
            </a:r>
          </a:p>
          <a:p>
            <a:r>
              <a:rPr lang="en-US" sz="3137"/>
              <a:t>OWASP</a:t>
            </a:r>
          </a:p>
          <a:p>
            <a:r>
              <a:rPr lang="en-US" sz="3137" err="1"/>
              <a:t>SonarQube</a:t>
            </a:r>
            <a:endParaRPr lang="en-US" sz="3137"/>
          </a:p>
          <a:p>
            <a:r>
              <a:rPr lang="en-US" sz="3137" err="1"/>
              <a:t>AttackFlow</a:t>
            </a:r>
            <a:endParaRPr lang="en-US" sz="3137"/>
          </a:p>
          <a:p>
            <a:r>
              <a:rPr lang="en-US" sz="3137"/>
              <a:t>Brakeman</a:t>
            </a:r>
          </a:p>
          <a:p>
            <a:r>
              <a:rPr lang="en-US" sz="3137" err="1"/>
              <a:t>CPPCheck</a:t>
            </a:r>
            <a:endParaRPr lang="en-US" sz="3137"/>
          </a:p>
          <a:p>
            <a:r>
              <a:rPr lang="en-US" sz="3137"/>
              <a:t>LAPSE</a:t>
            </a:r>
          </a:p>
          <a:p>
            <a:r>
              <a:rPr lang="en-US" sz="3137"/>
              <a:t>.NET Security Guard</a:t>
            </a:r>
          </a:p>
          <a:p>
            <a:r>
              <a:rPr lang="en-US" sz="3137" err="1"/>
              <a:t>Coverity</a:t>
            </a:r>
            <a:r>
              <a:rPr lang="en-US" sz="3137"/>
              <a:t>*</a:t>
            </a:r>
          </a:p>
          <a:p>
            <a:r>
              <a:rPr lang="en-US" sz="3137" err="1"/>
              <a:t>Parasoft</a:t>
            </a:r>
            <a:r>
              <a:rPr lang="en-US" sz="3137"/>
              <a:t>**</a:t>
            </a:r>
          </a:p>
          <a:p>
            <a:r>
              <a:rPr lang="en-US" sz="3137" err="1"/>
              <a:t>VeraCode</a:t>
            </a:r>
            <a:r>
              <a:rPr lang="en-US" sz="3137"/>
              <a:t>**</a:t>
            </a:r>
          </a:p>
          <a:p>
            <a:r>
              <a:rPr lang="en-US" sz="3137"/>
              <a:t>Fortify*</a:t>
            </a:r>
          </a:p>
          <a:p>
            <a:r>
              <a:rPr lang="en-US" sz="3137" err="1"/>
              <a:t>Checkmarx</a:t>
            </a:r>
            <a:r>
              <a:rPr lang="en-US" sz="3137"/>
              <a:t>**</a:t>
            </a:r>
          </a:p>
        </p:txBody>
      </p:sp>
      <p:pic>
        <p:nvPicPr>
          <p:cNvPr id="7" name="Picture 6" descr="A person standing on a sidewalk&#10;&#10;Description generated with very high confidence">
            <a:extLst>
              <a:ext uri="{FF2B5EF4-FFF2-40B4-BE49-F238E27FC236}">
                <a16:creationId xmlns:a16="http://schemas.microsoft.com/office/drawing/2014/main" id="{4FF570D1-BBD8-478E-9EE6-312AEF91B0E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07" y="1204352"/>
            <a:ext cx="3489256" cy="5653162"/>
          </a:xfrm>
          <a:prstGeom prst="rect">
            <a:avLst/>
          </a:prstGeom>
        </p:spPr>
      </p:pic>
      <p:sp>
        <p:nvSpPr>
          <p:cNvPr id="8" name="TextBox 7">
            <a:extLst>
              <a:ext uri="{FF2B5EF4-FFF2-40B4-BE49-F238E27FC236}">
                <a16:creationId xmlns:a16="http://schemas.microsoft.com/office/drawing/2014/main" id="{58E8D982-6207-42A6-B829-DC6299D7F14D}"/>
              </a:ext>
            </a:extLst>
          </p:cNvPr>
          <p:cNvSpPr txBox="1"/>
          <p:nvPr/>
        </p:nvSpPr>
        <p:spPr>
          <a:xfrm flipH="1">
            <a:off x="269241" y="6798274"/>
            <a:ext cx="2833302" cy="561211"/>
          </a:xfrm>
          <a:prstGeom prst="rect">
            <a:avLst/>
          </a:prstGeom>
          <a:noFill/>
        </p:spPr>
        <p:txBody>
          <a:bodyPr wrap="square" lIns="179285" tIns="143428" rIns="179285" bIns="143428" rtlCol="0">
            <a:spAutoFit/>
          </a:bodyPr>
          <a:lstStyle/>
          <a:p>
            <a:r>
              <a:rPr lang="en-US" sz="882">
                <a:hlinkClick r:id="rId4" tooltip="http://en.wikipedia.org/wiki/File:CISCO_Security_Istana_01.jpg"/>
              </a:rPr>
              <a:t>This Photo</a:t>
            </a:r>
            <a:r>
              <a:rPr lang="en-US" sz="882"/>
              <a:t> by Unknown Author is licensed under </a:t>
            </a:r>
            <a:r>
              <a:rPr lang="en-US" sz="882">
                <a:hlinkClick r:id="rId5" tooltip="https://creativecommons.org/licenses/by-sa/3.0/"/>
              </a:rPr>
              <a:t>CC BY-SA</a:t>
            </a:r>
            <a:endParaRPr lang="en-US" sz="882"/>
          </a:p>
        </p:txBody>
      </p:sp>
      <p:sp>
        <p:nvSpPr>
          <p:cNvPr id="9" name="TextBox 8">
            <a:extLst>
              <a:ext uri="{FF2B5EF4-FFF2-40B4-BE49-F238E27FC236}">
                <a16:creationId xmlns:a16="http://schemas.microsoft.com/office/drawing/2014/main" id="{8E2BB111-71B1-4E72-B7F4-D4D50EDE5E2F}"/>
              </a:ext>
            </a:extLst>
          </p:cNvPr>
          <p:cNvSpPr txBox="1"/>
          <p:nvPr/>
        </p:nvSpPr>
        <p:spPr>
          <a:xfrm>
            <a:off x="6810142" y="6002834"/>
            <a:ext cx="5354400" cy="800951"/>
          </a:xfrm>
          <a:prstGeom prst="rect">
            <a:avLst/>
          </a:prstGeom>
          <a:noFill/>
        </p:spPr>
        <p:txBody>
          <a:bodyPr wrap="none" lIns="179285" tIns="143428" rIns="179285" bIns="143428" rtlCol="0">
            <a:spAutoFit/>
          </a:bodyPr>
          <a:lstStyle/>
          <a:p>
            <a:pPr>
              <a:lnSpc>
                <a:spcPct val="90000"/>
              </a:lnSpc>
              <a:spcAft>
                <a:spcPts val="588"/>
              </a:spcAft>
            </a:pPr>
            <a:r>
              <a:rPr lang="en-US" sz="1568">
                <a:gradFill>
                  <a:gsLst>
                    <a:gs pos="2917">
                      <a:schemeClr val="tx1"/>
                    </a:gs>
                    <a:gs pos="30000">
                      <a:schemeClr val="tx1"/>
                    </a:gs>
                  </a:gsLst>
                  <a:lin ang="5400000" scaled="0"/>
                </a:gradFill>
              </a:rPr>
              <a:t>* - A commercial brand covering related security products</a:t>
            </a:r>
          </a:p>
          <a:p>
            <a:pPr>
              <a:lnSpc>
                <a:spcPct val="90000"/>
              </a:lnSpc>
              <a:spcAft>
                <a:spcPts val="588"/>
              </a:spcAft>
            </a:pPr>
            <a:r>
              <a:rPr lang="en-US" sz="1568">
                <a:gradFill>
                  <a:gsLst>
                    <a:gs pos="2917">
                      <a:schemeClr val="tx1"/>
                    </a:gs>
                    <a:gs pos="30000">
                      <a:schemeClr val="tx1"/>
                    </a:gs>
                  </a:gsLst>
                  <a:lin ang="5400000" scaled="0"/>
                </a:gradFill>
              </a:rPr>
              <a:t>** - A company selling a security products</a:t>
            </a:r>
          </a:p>
        </p:txBody>
      </p:sp>
    </p:spTree>
    <p:extLst>
      <p:ext uri="{BB962C8B-B14F-4D97-AF65-F5344CB8AC3E}">
        <p14:creationId xmlns:p14="http://schemas.microsoft.com/office/powerpoint/2010/main" val="307459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66172"/>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E74A3DBE-ED9E-43BD-B700-F8A7E30FC33B}"/>
              </a:ext>
            </a:extLst>
          </p:cNvPr>
          <p:cNvSpPr/>
          <p:nvPr/>
        </p:nvSpPr>
        <p:spPr bwMode="auto">
          <a:xfrm>
            <a:off x="921333" y="5398846"/>
            <a:ext cx="2683513" cy="105109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4315101" y="1833619"/>
            <a:ext cx="7585232" cy="5023895"/>
            <a:chOff x="4569387" y="1859015"/>
            <a:chExt cx="7737332" cy="5124635"/>
          </a:xfrm>
        </p:grpSpPr>
        <p:sp>
          <p:nvSpPr>
            <p:cNvPr id="28" name="Rectangle 27"/>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54" name="Title 1">
            <a:extLst>
              <a:ext uri="{FF2B5EF4-FFF2-40B4-BE49-F238E27FC236}">
                <a16:creationId xmlns:a16="http://schemas.microsoft.com/office/drawing/2014/main" id="{9C4E9946-6A7F-4278-8AD0-A5E39D286898}"/>
              </a:ext>
            </a:extLst>
          </p:cNvPr>
          <p:cNvSpPr txBox="1">
            <a:spLocks/>
          </p:cNvSpPr>
          <p:nvPr/>
        </p:nvSpPr>
        <p:spPr>
          <a:xfrm>
            <a:off x="269241" y="289957"/>
            <a:ext cx="8221895"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AU" sz="4705" spc="-100" dirty="0">
                <a:gradFill>
                  <a:gsLst>
                    <a:gs pos="1250">
                      <a:srgbClr val="353535"/>
                    </a:gs>
                    <a:gs pos="100000">
                      <a:srgbClr val="353535"/>
                    </a:gs>
                  </a:gsLst>
                  <a:lin ang="5400000" scaled="0"/>
                </a:gradFill>
                <a:latin typeface="Segoe UI Light"/>
              </a:rPr>
              <a:t>Developer Hub for Azure</a:t>
            </a:r>
          </a:p>
        </p:txBody>
      </p:sp>
      <p:sp>
        <p:nvSpPr>
          <p:cNvPr id="55" name="TextBox 54">
            <a:extLst>
              <a:ext uri="{FF2B5EF4-FFF2-40B4-BE49-F238E27FC236}">
                <a16:creationId xmlns:a16="http://schemas.microsoft.com/office/drawing/2014/main" id="{DDAA53C6-F160-4001-ADD9-D6C617CEAB3D}"/>
              </a:ext>
            </a:extLst>
          </p:cNvPr>
          <p:cNvSpPr txBox="1"/>
          <p:nvPr/>
        </p:nvSpPr>
        <p:spPr>
          <a:xfrm>
            <a:off x="269241" y="898641"/>
            <a:ext cx="5907811"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u="sng" dirty="0">
                <a:solidFill>
                  <a:schemeClr val="tx1"/>
                </a:solidFill>
              </a:rPr>
              <a:t>http://aka.ms/tfhub </a:t>
            </a:r>
          </a:p>
        </p:txBody>
      </p:sp>
      <p:sp>
        <p:nvSpPr>
          <p:cNvPr id="56" name="Rectangle 55">
            <a:extLst>
              <a:ext uri="{FF2B5EF4-FFF2-40B4-BE49-F238E27FC236}">
                <a16:creationId xmlns:a16="http://schemas.microsoft.com/office/drawing/2014/main" id="{C7345D51-FC96-4BE8-BC58-B4AFA310805E}"/>
              </a:ext>
            </a:extLst>
          </p:cNvPr>
          <p:cNvSpPr/>
          <p:nvPr/>
        </p:nvSpPr>
        <p:spPr bwMode="auto">
          <a:xfrm>
            <a:off x="932758" y="2389320"/>
            <a:ext cx="3210594" cy="8566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lnSpc>
                <a:spcPct val="90000"/>
              </a:lnSpc>
              <a:spcBef>
                <a:spcPct val="0"/>
              </a:spcBef>
              <a:spcAft>
                <a:spcPct val="0"/>
              </a:spcAft>
              <a:defRPr/>
            </a:pPr>
            <a:r>
              <a:rPr lang="en-US" sz="1961" u="sng" kern="0" dirty="0">
                <a:latin typeface="Segoe UI Semilight"/>
              </a:rPr>
              <a:t>https://docs.microsoft.com/azure/Terraform/</a:t>
            </a:r>
            <a:r>
              <a:rPr lang="en-US" sz="1961" u="sng" kern="0" dirty="0">
                <a:latin typeface="Segoe UI Semibold" panose="020B0702040204020203" pitchFamily="34" charset="0"/>
                <a:cs typeface="Segoe UI Semibold" panose="020B0702040204020203" pitchFamily="34" charset="0"/>
              </a:rPr>
              <a:t> </a:t>
            </a:r>
          </a:p>
        </p:txBody>
      </p:sp>
      <p:grpSp>
        <p:nvGrpSpPr>
          <p:cNvPr id="57" name="Group 56">
            <a:extLst>
              <a:ext uri="{FF2B5EF4-FFF2-40B4-BE49-F238E27FC236}">
                <a16:creationId xmlns:a16="http://schemas.microsoft.com/office/drawing/2014/main" id="{B093B7A2-FBD9-4F09-9D2A-EBB27141803E}"/>
              </a:ext>
            </a:extLst>
          </p:cNvPr>
          <p:cNvGrpSpPr/>
          <p:nvPr/>
        </p:nvGrpSpPr>
        <p:grpSpPr>
          <a:xfrm>
            <a:off x="448429" y="2389320"/>
            <a:ext cx="312580" cy="311733"/>
            <a:chOff x="7745382" y="4179584"/>
            <a:chExt cx="216026" cy="215441"/>
          </a:xfrm>
          <a:solidFill>
            <a:schemeClr val="tx1"/>
          </a:solidFill>
        </p:grpSpPr>
        <p:sp>
          <p:nvSpPr>
            <p:cNvPr id="58" name="Freeform 14">
              <a:extLst>
                <a:ext uri="{FF2B5EF4-FFF2-40B4-BE49-F238E27FC236}">
                  <a16:creationId xmlns:a16="http://schemas.microsoft.com/office/drawing/2014/main" id="{31E5E581-6A85-4779-837B-BB428B3F63F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sp>
          <p:nvSpPr>
            <p:cNvPr id="59" name="Freeform 15">
              <a:extLst>
                <a:ext uri="{FF2B5EF4-FFF2-40B4-BE49-F238E27FC236}">
                  <a16:creationId xmlns:a16="http://schemas.microsoft.com/office/drawing/2014/main" id="{3BF3C717-E9C1-4BF5-B561-8E6F79A3FE8E}"/>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sp>
          <p:nvSpPr>
            <p:cNvPr id="60" name="Freeform 16">
              <a:extLst>
                <a:ext uri="{FF2B5EF4-FFF2-40B4-BE49-F238E27FC236}">
                  <a16:creationId xmlns:a16="http://schemas.microsoft.com/office/drawing/2014/main" id="{EF6FCAAA-9399-4F1B-BEE2-1BA48E74AFB3}"/>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grpSp>
      <p:pic>
        <p:nvPicPr>
          <p:cNvPr id="61" name="Picture 60">
            <a:extLst>
              <a:ext uri="{FF2B5EF4-FFF2-40B4-BE49-F238E27FC236}">
                <a16:creationId xmlns:a16="http://schemas.microsoft.com/office/drawing/2014/main" id="{ACF39F61-A8E7-47B0-B1C4-269053D31E87}"/>
              </a:ext>
            </a:extLst>
          </p:cNvPr>
          <p:cNvPicPr>
            <a:picLocks noChangeAspect="1"/>
          </p:cNvPicPr>
          <p:nvPr/>
        </p:nvPicPr>
        <p:blipFill>
          <a:blip r:embed="rId4"/>
          <a:stretch>
            <a:fillRect/>
          </a:stretch>
        </p:blipFill>
        <p:spPr>
          <a:xfrm>
            <a:off x="2485463" y="5454398"/>
            <a:ext cx="894555" cy="894555"/>
          </a:xfrm>
          <a:prstGeom prst="rect">
            <a:avLst/>
          </a:prstGeom>
        </p:spPr>
      </p:pic>
      <p:sp>
        <p:nvSpPr>
          <p:cNvPr id="63" name="Rectangle 62">
            <a:extLst>
              <a:ext uri="{FF2B5EF4-FFF2-40B4-BE49-F238E27FC236}">
                <a16:creationId xmlns:a16="http://schemas.microsoft.com/office/drawing/2014/main" id="{62EC2D96-8EE0-47D2-967D-4B27DA98FA79}"/>
              </a:ext>
            </a:extLst>
          </p:cNvPr>
          <p:cNvSpPr/>
          <p:nvPr/>
        </p:nvSpPr>
        <p:spPr bwMode="auto">
          <a:xfrm>
            <a:off x="927877" y="3218105"/>
            <a:ext cx="3210594" cy="8566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lnSpc>
                <a:spcPct val="90000"/>
              </a:lnSpc>
              <a:spcBef>
                <a:spcPct val="0"/>
              </a:spcBef>
              <a:spcAft>
                <a:spcPct val="0"/>
              </a:spcAft>
              <a:defRPr/>
            </a:pPr>
            <a:r>
              <a:rPr lang="en-US" sz="1961" kern="0" dirty="0">
                <a:latin typeface="Segoe UI Semilight"/>
                <a:cs typeface="Segoe UI Semilight" panose="020B0402040204020203" pitchFamily="34" charset="0"/>
              </a:rPr>
              <a:t>The best place to direct customers for technical guidance for Jenkins on Azure </a:t>
            </a:r>
          </a:p>
        </p:txBody>
      </p:sp>
      <p:grpSp>
        <p:nvGrpSpPr>
          <p:cNvPr id="64" name="Group 63">
            <a:extLst>
              <a:ext uri="{FF2B5EF4-FFF2-40B4-BE49-F238E27FC236}">
                <a16:creationId xmlns:a16="http://schemas.microsoft.com/office/drawing/2014/main" id="{FF4F9B6C-7D73-4CF5-8764-846EF14C7F76}"/>
              </a:ext>
            </a:extLst>
          </p:cNvPr>
          <p:cNvGrpSpPr/>
          <p:nvPr/>
        </p:nvGrpSpPr>
        <p:grpSpPr>
          <a:xfrm>
            <a:off x="443548" y="3218105"/>
            <a:ext cx="312580" cy="311733"/>
            <a:chOff x="7745382" y="4179584"/>
            <a:chExt cx="216026" cy="215441"/>
          </a:xfrm>
          <a:solidFill>
            <a:schemeClr val="tx1"/>
          </a:solidFill>
        </p:grpSpPr>
        <p:sp>
          <p:nvSpPr>
            <p:cNvPr id="65" name="Freeform 14">
              <a:extLst>
                <a:ext uri="{FF2B5EF4-FFF2-40B4-BE49-F238E27FC236}">
                  <a16:creationId xmlns:a16="http://schemas.microsoft.com/office/drawing/2014/main" id="{FACB8421-6DA1-456E-9952-39492077AC94}"/>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sp>
          <p:nvSpPr>
            <p:cNvPr id="66" name="Freeform 15">
              <a:extLst>
                <a:ext uri="{FF2B5EF4-FFF2-40B4-BE49-F238E27FC236}">
                  <a16:creationId xmlns:a16="http://schemas.microsoft.com/office/drawing/2014/main" id="{C2243AE7-556A-419C-AEA0-9275EBC7C580}"/>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sp>
          <p:nvSpPr>
            <p:cNvPr id="67" name="Freeform 16">
              <a:extLst>
                <a:ext uri="{FF2B5EF4-FFF2-40B4-BE49-F238E27FC236}">
                  <a16:creationId xmlns:a16="http://schemas.microsoft.com/office/drawing/2014/main" id="{3405646D-2547-4A04-80B0-BC9B80A89B25}"/>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grpSp>
      <p:sp>
        <p:nvSpPr>
          <p:cNvPr id="68" name="Rectangle 67">
            <a:extLst>
              <a:ext uri="{FF2B5EF4-FFF2-40B4-BE49-F238E27FC236}">
                <a16:creationId xmlns:a16="http://schemas.microsoft.com/office/drawing/2014/main" id="{81E910B8-46A8-4249-A906-8C7DBF8FFFFE}"/>
              </a:ext>
            </a:extLst>
          </p:cNvPr>
          <p:cNvSpPr/>
          <p:nvPr/>
        </p:nvSpPr>
        <p:spPr bwMode="auto">
          <a:xfrm>
            <a:off x="927877" y="4561583"/>
            <a:ext cx="3210594" cy="85661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lnSpc>
                <a:spcPct val="90000"/>
              </a:lnSpc>
              <a:spcBef>
                <a:spcPct val="0"/>
              </a:spcBef>
              <a:spcAft>
                <a:spcPct val="0"/>
              </a:spcAft>
              <a:defRPr/>
            </a:pPr>
            <a:r>
              <a:rPr lang="en-US" sz="1961" kern="0" dirty="0">
                <a:latin typeface="Segoe UI Semilight"/>
                <a:cs typeface="Segoe UI Semilight" panose="020B0402040204020203" pitchFamily="34" charset="0"/>
              </a:rPr>
              <a:t>Jenkins and Ansible Developer Hubs also launched</a:t>
            </a:r>
          </a:p>
        </p:txBody>
      </p:sp>
      <p:grpSp>
        <p:nvGrpSpPr>
          <p:cNvPr id="69" name="Group 68">
            <a:extLst>
              <a:ext uri="{FF2B5EF4-FFF2-40B4-BE49-F238E27FC236}">
                <a16:creationId xmlns:a16="http://schemas.microsoft.com/office/drawing/2014/main" id="{C2BB260F-0B92-4B12-B880-B25378B3123C}"/>
              </a:ext>
            </a:extLst>
          </p:cNvPr>
          <p:cNvGrpSpPr/>
          <p:nvPr/>
        </p:nvGrpSpPr>
        <p:grpSpPr>
          <a:xfrm>
            <a:off x="443548" y="4561583"/>
            <a:ext cx="312580" cy="311733"/>
            <a:chOff x="7745382" y="4179584"/>
            <a:chExt cx="216026" cy="215441"/>
          </a:xfrm>
          <a:solidFill>
            <a:schemeClr val="tx1"/>
          </a:solidFill>
        </p:grpSpPr>
        <p:sp>
          <p:nvSpPr>
            <p:cNvPr id="70" name="Freeform 14">
              <a:extLst>
                <a:ext uri="{FF2B5EF4-FFF2-40B4-BE49-F238E27FC236}">
                  <a16:creationId xmlns:a16="http://schemas.microsoft.com/office/drawing/2014/main" id="{B199551F-54BA-41CC-95EC-2B5BBB6FEC74}"/>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sp>
          <p:nvSpPr>
            <p:cNvPr id="75" name="Freeform 15">
              <a:extLst>
                <a:ext uri="{FF2B5EF4-FFF2-40B4-BE49-F238E27FC236}">
                  <a16:creationId xmlns:a16="http://schemas.microsoft.com/office/drawing/2014/main" id="{A2B81A8E-55D1-47D0-83AA-173322178628}"/>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sp>
          <p:nvSpPr>
            <p:cNvPr id="76" name="Freeform 16">
              <a:extLst>
                <a:ext uri="{FF2B5EF4-FFF2-40B4-BE49-F238E27FC236}">
                  <a16:creationId xmlns:a16="http://schemas.microsoft.com/office/drawing/2014/main" id="{0ABC980D-F8A4-4AE6-ACFC-C444AA7D8453}"/>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896386">
                <a:defRPr/>
              </a:pPr>
              <a:endParaRPr lang="en-US" sz="1765" kern="0">
                <a:solidFill>
                  <a:srgbClr val="505050"/>
                </a:solidFill>
                <a:latin typeface="Segoe UI Semilight"/>
              </a:endParaRPr>
            </a:p>
          </p:txBody>
        </p:sp>
      </p:grpSp>
      <p:pic>
        <p:nvPicPr>
          <p:cNvPr id="29" name="Picture 28">
            <a:extLst>
              <a:ext uri="{FF2B5EF4-FFF2-40B4-BE49-F238E27FC236}">
                <a16:creationId xmlns:a16="http://schemas.microsoft.com/office/drawing/2014/main" id="{47F86C8E-F66A-477E-913A-2D0D75AAF9CC}"/>
              </a:ext>
            </a:extLst>
          </p:cNvPr>
          <p:cNvPicPr>
            <a:picLocks noChangeAspect="1"/>
          </p:cNvPicPr>
          <p:nvPr/>
        </p:nvPicPr>
        <p:blipFill>
          <a:blip r:embed="rId5"/>
          <a:stretch>
            <a:fillRect/>
          </a:stretch>
        </p:blipFill>
        <p:spPr>
          <a:xfrm>
            <a:off x="1090961" y="5535234"/>
            <a:ext cx="530881" cy="732881"/>
          </a:xfrm>
          <a:prstGeom prst="rect">
            <a:avLst/>
          </a:prstGeom>
        </p:spPr>
      </p:pic>
      <p:pic>
        <p:nvPicPr>
          <p:cNvPr id="2" name="Picture 1">
            <a:extLst>
              <a:ext uri="{FF2B5EF4-FFF2-40B4-BE49-F238E27FC236}">
                <a16:creationId xmlns:a16="http://schemas.microsoft.com/office/drawing/2014/main" id="{55421AF1-E459-4FEF-8B6E-A2618A2654DC}"/>
              </a:ext>
            </a:extLst>
          </p:cNvPr>
          <p:cNvPicPr>
            <a:picLocks noChangeAspect="1"/>
          </p:cNvPicPr>
          <p:nvPr/>
        </p:nvPicPr>
        <p:blipFill>
          <a:blip r:embed="rId6"/>
          <a:stretch>
            <a:fillRect/>
          </a:stretch>
        </p:blipFill>
        <p:spPr>
          <a:xfrm>
            <a:off x="4504418" y="2113650"/>
            <a:ext cx="7213143" cy="2611425"/>
          </a:xfrm>
          <a:prstGeom prst="rect">
            <a:avLst/>
          </a:prstGeom>
        </p:spPr>
      </p:pic>
      <p:sp>
        <p:nvSpPr>
          <p:cNvPr id="5" name="Rectangle 4">
            <a:extLst>
              <a:ext uri="{FF2B5EF4-FFF2-40B4-BE49-F238E27FC236}">
                <a16:creationId xmlns:a16="http://schemas.microsoft.com/office/drawing/2014/main" id="{33023E96-4C81-4572-B6A1-5D8B18410296}"/>
              </a:ext>
            </a:extLst>
          </p:cNvPr>
          <p:cNvSpPr/>
          <p:nvPr/>
        </p:nvSpPr>
        <p:spPr bwMode="auto">
          <a:xfrm>
            <a:off x="4504418" y="4708133"/>
            <a:ext cx="7206600" cy="14848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a:extLst>
              <a:ext uri="{FF2B5EF4-FFF2-40B4-BE49-F238E27FC236}">
                <a16:creationId xmlns:a16="http://schemas.microsoft.com/office/drawing/2014/main" id="{40C8FD25-5B13-4815-9BFF-892AD5C9137E}"/>
              </a:ext>
            </a:extLst>
          </p:cNvPr>
          <p:cNvPicPr>
            <a:picLocks noChangeAspect="1"/>
          </p:cNvPicPr>
          <p:nvPr/>
        </p:nvPicPr>
        <p:blipFill>
          <a:blip r:embed="rId7"/>
          <a:stretch>
            <a:fillRect/>
          </a:stretch>
        </p:blipFill>
        <p:spPr>
          <a:xfrm>
            <a:off x="6021298" y="3733212"/>
            <a:ext cx="3492322" cy="2226148"/>
          </a:xfrm>
          <a:prstGeom prst="rect">
            <a:avLst/>
          </a:prstGeom>
        </p:spPr>
      </p:pic>
    </p:spTree>
    <p:extLst>
      <p:ext uri="{BB962C8B-B14F-4D97-AF65-F5344CB8AC3E}">
        <p14:creationId xmlns:p14="http://schemas.microsoft.com/office/powerpoint/2010/main" val="54671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75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750"/>
                                        <p:tgtEl>
                                          <p:spTgt spid="57"/>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750"/>
                                        <p:tgtEl>
                                          <p:spTgt spid="63"/>
                                        </p:tgtEl>
                                      </p:cBhvr>
                                    </p:animEffect>
                                  </p:childTnLst>
                                </p:cTn>
                              </p:par>
                              <p:par>
                                <p:cTn id="15" presetID="10"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750"/>
                                        <p:tgtEl>
                                          <p:spTgt spid="6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750"/>
                                        <p:tgtEl>
                                          <p:spTgt spid="68"/>
                                        </p:tgtEl>
                                      </p:cBhvr>
                                    </p:animEffec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750"/>
                                        <p:tgtEl>
                                          <p:spTgt spid="6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750"/>
                                        <p:tgtEl>
                                          <p:spTgt spid="31"/>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75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6" grpId="0"/>
      <p:bldP spid="63" grpId="0"/>
      <p:bldP spid="6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1C9A6E-ED9E-4F67-A2EA-C101CB3383E2}"/>
              </a:ext>
            </a:extLst>
          </p:cNvPr>
          <p:cNvSpPr/>
          <p:nvPr/>
        </p:nvSpPr>
        <p:spPr bwMode="auto">
          <a:xfrm rot="10800000">
            <a:off x="1" y="1794233"/>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 name="Group 14">
            <a:extLst>
              <a:ext uri="{FF2B5EF4-FFF2-40B4-BE49-F238E27FC236}">
                <a16:creationId xmlns:a16="http://schemas.microsoft.com/office/drawing/2014/main" id="{F07E2B33-5FAC-4DC1-A589-78867D8B777A}"/>
              </a:ext>
            </a:extLst>
          </p:cNvPr>
          <p:cNvGrpSpPr/>
          <p:nvPr/>
        </p:nvGrpSpPr>
        <p:grpSpPr>
          <a:xfrm>
            <a:off x="4726857" y="1833619"/>
            <a:ext cx="7173475" cy="5023895"/>
            <a:chOff x="4569387" y="1859015"/>
            <a:chExt cx="7737332" cy="5124635"/>
          </a:xfrm>
        </p:grpSpPr>
        <p:sp>
          <p:nvSpPr>
            <p:cNvPr id="16" name="Rectangle 15">
              <a:extLst>
                <a:ext uri="{FF2B5EF4-FFF2-40B4-BE49-F238E27FC236}">
                  <a16:creationId xmlns:a16="http://schemas.microsoft.com/office/drawing/2014/main" id="{028AE0DE-9EC0-4C03-95AF-941CB5C8DB29}"/>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16">
              <a:extLst>
                <a:ext uri="{FF2B5EF4-FFF2-40B4-BE49-F238E27FC236}">
                  <a16:creationId xmlns:a16="http://schemas.microsoft.com/office/drawing/2014/main" id="{A5671DCA-10A9-4288-9CCC-FE841CC8E7D9}"/>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4" name="Title 3">
            <a:extLst>
              <a:ext uri="{FF2B5EF4-FFF2-40B4-BE49-F238E27FC236}">
                <a16:creationId xmlns:a16="http://schemas.microsoft.com/office/drawing/2014/main" id="{FF559707-CEFE-4FA4-B607-BD322657CD81}"/>
              </a:ext>
            </a:extLst>
          </p:cNvPr>
          <p:cNvSpPr>
            <a:spLocks noGrp="1"/>
          </p:cNvSpPr>
          <p:nvPr>
            <p:ph type="title"/>
          </p:nvPr>
        </p:nvSpPr>
        <p:spPr/>
        <p:txBody>
          <a:bodyPr/>
          <a:lstStyle/>
          <a:p>
            <a:r>
              <a:rPr lang="en-US"/>
              <a:t>Azure DevOps </a:t>
            </a:r>
            <a:r>
              <a:rPr lang="en-US" dirty="0"/>
              <a:t>Solutions </a:t>
            </a:r>
            <a:r>
              <a:rPr lang="en-US" sz="2400">
                <a:solidFill>
                  <a:schemeClr val="tx1"/>
                </a:solidFill>
                <a:hlinkClick r:id="rId4"/>
              </a:rPr>
              <a:t>site</a:t>
            </a:r>
            <a:endParaRPr lang="en-US">
              <a:solidFill>
                <a:schemeClr val="tx1"/>
              </a:solidFill>
            </a:endParaRPr>
          </a:p>
        </p:txBody>
      </p:sp>
      <p:pic>
        <p:nvPicPr>
          <p:cNvPr id="5" name="Picture 4">
            <a:extLst>
              <a:ext uri="{FF2B5EF4-FFF2-40B4-BE49-F238E27FC236}">
                <a16:creationId xmlns:a16="http://schemas.microsoft.com/office/drawing/2014/main" id="{69CDBC5E-E8D8-47EF-86A6-7F78C03CEEAF}"/>
              </a:ext>
            </a:extLst>
          </p:cNvPr>
          <p:cNvPicPr>
            <a:picLocks noChangeAspect="1"/>
          </p:cNvPicPr>
          <p:nvPr/>
        </p:nvPicPr>
        <p:blipFill>
          <a:blip r:embed="rId5"/>
          <a:stretch>
            <a:fillRect/>
          </a:stretch>
        </p:blipFill>
        <p:spPr>
          <a:xfrm>
            <a:off x="4889090" y="2087742"/>
            <a:ext cx="6821927" cy="4203803"/>
          </a:xfrm>
          <a:prstGeom prst="rect">
            <a:avLst/>
          </a:prstGeom>
        </p:spPr>
      </p:pic>
      <p:grpSp>
        <p:nvGrpSpPr>
          <p:cNvPr id="7" name="Group 6">
            <a:extLst>
              <a:ext uri="{FF2B5EF4-FFF2-40B4-BE49-F238E27FC236}">
                <a16:creationId xmlns:a16="http://schemas.microsoft.com/office/drawing/2014/main" id="{744D7CF3-79BE-4625-A977-6BD4CC111F4E}"/>
              </a:ext>
            </a:extLst>
          </p:cNvPr>
          <p:cNvGrpSpPr/>
          <p:nvPr/>
        </p:nvGrpSpPr>
        <p:grpSpPr>
          <a:xfrm>
            <a:off x="448429" y="2087743"/>
            <a:ext cx="312580" cy="311733"/>
            <a:chOff x="7745382" y="4179584"/>
            <a:chExt cx="216026" cy="215441"/>
          </a:xfrm>
          <a:solidFill>
            <a:schemeClr val="accent1"/>
          </a:solidFill>
        </p:grpSpPr>
        <p:sp>
          <p:nvSpPr>
            <p:cNvPr id="8" name="Freeform 14">
              <a:extLst>
                <a:ext uri="{FF2B5EF4-FFF2-40B4-BE49-F238E27FC236}">
                  <a16:creationId xmlns:a16="http://schemas.microsoft.com/office/drawing/2014/main" id="{AC139C71-84AF-4814-B267-78EEEE353C48}"/>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9" name="Freeform 15">
              <a:extLst>
                <a:ext uri="{FF2B5EF4-FFF2-40B4-BE49-F238E27FC236}">
                  <a16:creationId xmlns:a16="http://schemas.microsoft.com/office/drawing/2014/main" id="{EEF57256-7999-4736-AC99-00376040BAF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10" name="Freeform 16">
              <a:extLst>
                <a:ext uri="{FF2B5EF4-FFF2-40B4-BE49-F238E27FC236}">
                  <a16:creationId xmlns:a16="http://schemas.microsoft.com/office/drawing/2014/main" id="{138623E5-CF31-4AAA-9F84-6370042DCD57}"/>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11" name="Group 10">
            <a:extLst>
              <a:ext uri="{FF2B5EF4-FFF2-40B4-BE49-F238E27FC236}">
                <a16:creationId xmlns:a16="http://schemas.microsoft.com/office/drawing/2014/main" id="{5903CAE2-EFBC-4BF3-B7B3-04AE8545C9D2}"/>
              </a:ext>
            </a:extLst>
          </p:cNvPr>
          <p:cNvGrpSpPr/>
          <p:nvPr/>
        </p:nvGrpSpPr>
        <p:grpSpPr>
          <a:xfrm>
            <a:off x="448429" y="2865988"/>
            <a:ext cx="312580" cy="311733"/>
            <a:chOff x="7745382" y="4179584"/>
            <a:chExt cx="216026" cy="215441"/>
          </a:xfrm>
          <a:solidFill>
            <a:schemeClr val="accent1"/>
          </a:solidFill>
        </p:grpSpPr>
        <p:sp>
          <p:nvSpPr>
            <p:cNvPr id="12" name="Freeform 14">
              <a:extLst>
                <a:ext uri="{FF2B5EF4-FFF2-40B4-BE49-F238E27FC236}">
                  <a16:creationId xmlns:a16="http://schemas.microsoft.com/office/drawing/2014/main" id="{3DCBC024-5957-4A9B-852A-319D52CAEA47}"/>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13" name="Freeform 15">
              <a:extLst>
                <a:ext uri="{FF2B5EF4-FFF2-40B4-BE49-F238E27FC236}">
                  <a16:creationId xmlns:a16="http://schemas.microsoft.com/office/drawing/2014/main" id="{F944FB56-D9CF-4074-B440-AF2060727A1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14" name="Freeform 16">
              <a:extLst>
                <a:ext uri="{FF2B5EF4-FFF2-40B4-BE49-F238E27FC236}">
                  <a16:creationId xmlns:a16="http://schemas.microsoft.com/office/drawing/2014/main" id="{B2F72A37-20ED-4825-8798-21EEEC41921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18" name="Rectangle 17">
            <a:extLst>
              <a:ext uri="{FF2B5EF4-FFF2-40B4-BE49-F238E27FC236}">
                <a16:creationId xmlns:a16="http://schemas.microsoft.com/office/drawing/2014/main" id="{FB829CBA-9146-49AB-8C66-AE0F6F9E0A6A}"/>
              </a:ext>
            </a:extLst>
          </p:cNvPr>
          <p:cNvSpPr/>
          <p:nvPr/>
        </p:nvSpPr>
        <p:spPr bwMode="auto">
          <a:xfrm>
            <a:off x="932758" y="2087743"/>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endParaRPr lang="en-US" sz="1961" kern="0">
              <a:solidFill>
                <a:schemeClr val="tx1"/>
              </a:solidFill>
              <a:latin typeface="Segoe UI Semilight" panose="020B0402040204020203" pitchFamily="34" charset="0"/>
              <a:ea typeface="Segoe UI Light" charset="0"/>
              <a:cs typeface="Segoe UI Semilight" panose="020B0402040204020203" pitchFamily="34" charset="0"/>
            </a:endParaRPr>
          </a:p>
        </p:txBody>
      </p:sp>
      <p:sp>
        <p:nvSpPr>
          <p:cNvPr id="19" name="Rectangle 18">
            <a:extLst>
              <a:ext uri="{FF2B5EF4-FFF2-40B4-BE49-F238E27FC236}">
                <a16:creationId xmlns:a16="http://schemas.microsoft.com/office/drawing/2014/main" id="{EE3D1459-B0E4-4620-A280-EC67B51200B2}"/>
              </a:ext>
            </a:extLst>
          </p:cNvPr>
          <p:cNvSpPr/>
          <p:nvPr/>
        </p:nvSpPr>
        <p:spPr bwMode="auto">
          <a:xfrm>
            <a:off x="1022278" y="2087653"/>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Center for all Azure DevOps content</a:t>
            </a:r>
          </a:p>
        </p:txBody>
      </p:sp>
      <p:sp>
        <p:nvSpPr>
          <p:cNvPr id="20" name="Rectangle 19">
            <a:extLst>
              <a:ext uri="{FF2B5EF4-FFF2-40B4-BE49-F238E27FC236}">
                <a16:creationId xmlns:a16="http://schemas.microsoft.com/office/drawing/2014/main" id="{11D3A313-132C-4EE4-8693-2DACC1A6A68B}"/>
              </a:ext>
            </a:extLst>
          </p:cNvPr>
          <p:cNvSpPr/>
          <p:nvPr/>
        </p:nvSpPr>
        <p:spPr bwMode="auto">
          <a:xfrm>
            <a:off x="1022278" y="2857935"/>
            <a:ext cx="3210594" cy="421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Find Customer Stories and partners specializing in DevOps</a:t>
            </a:r>
          </a:p>
        </p:txBody>
      </p:sp>
      <p:grpSp>
        <p:nvGrpSpPr>
          <p:cNvPr id="21" name="Group 20">
            <a:extLst>
              <a:ext uri="{FF2B5EF4-FFF2-40B4-BE49-F238E27FC236}">
                <a16:creationId xmlns:a16="http://schemas.microsoft.com/office/drawing/2014/main" id="{AA3CDA93-FB98-421E-A73B-B5776AD0918A}"/>
              </a:ext>
            </a:extLst>
          </p:cNvPr>
          <p:cNvGrpSpPr/>
          <p:nvPr/>
        </p:nvGrpSpPr>
        <p:grpSpPr>
          <a:xfrm>
            <a:off x="448429" y="3845799"/>
            <a:ext cx="312580" cy="311733"/>
            <a:chOff x="7745382" y="4179584"/>
            <a:chExt cx="216026" cy="215441"/>
          </a:xfrm>
          <a:solidFill>
            <a:schemeClr val="accent1"/>
          </a:solidFill>
        </p:grpSpPr>
        <p:sp>
          <p:nvSpPr>
            <p:cNvPr id="22" name="Freeform 14">
              <a:extLst>
                <a:ext uri="{FF2B5EF4-FFF2-40B4-BE49-F238E27FC236}">
                  <a16:creationId xmlns:a16="http://schemas.microsoft.com/office/drawing/2014/main" id="{2FFC4A49-6465-4B31-AC18-E72FD1BCECF7}"/>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3" name="Freeform 15">
              <a:extLst>
                <a:ext uri="{FF2B5EF4-FFF2-40B4-BE49-F238E27FC236}">
                  <a16:creationId xmlns:a16="http://schemas.microsoft.com/office/drawing/2014/main" id="{C54979AF-D4FA-4B3B-A63B-13B617E77B3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24" name="Freeform 16">
              <a:extLst>
                <a:ext uri="{FF2B5EF4-FFF2-40B4-BE49-F238E27FC236}">
                  <a16:creationId xmlns:a16="http://schemas.microsoft.com/office/drawing/2014/main" id="{22CA4816-FB95-4D36-A5BD-27B1B907AD3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25" name="Rectangle 24">
            <a:extLst>
              <a:ext uri="{FF2B5EF4-FFF2-40B4-BE49-F238E27FC236}">
                <a16:creationId xmlns:a16="http://schemas.microsoft.com/office/drawing/2014/main" id="{D53B921E-4360-4D87-86D6-816B02A9C028}"/>
              </a:ext>
            </a:extLst>
          </p:cNvPr>
          <p:cNvSpPr/>
          <p:nvPr/>
        </p:nvSpPr>
        <p:spPr bwMode="auto">
          <a:xfrm>
            <a:off x="1022278" y="3837746"/>
            <a:ext cx="3210594" cy="421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Take DevOps self-assessment</a:t>
            </a:r>
          </a:p>
        </p:txBody>
      </p:sp>
    </p:spTree>
    <p:extLst>
      <p:ext uri="{BB962C8B-B14F-4D97-AF65-F5344CB8AC3E}">
        <p14:creationId xmlns:p14="http://schemas.microsoft.com/office/powerpoint/2010/main" val="200048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750"/>
                                        <p:tgtEl>
                                          <p:spTgt spid="19"/>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75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750"/>
                                        <p:tgtEl>
                                          <p:spTgt spid="20"/>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75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5"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99CD76-0013-4522-9663-7126F19A3AF0}"/>
              </a:ext>
            </a:extLst>
          </p:cNvPr>
          <p:cNvGrpSpPr>
            <a:grpSpLocks noChangeAspect="1"/>
          </p:cNvGrpSpPr>
          <p:nvPr/>
        </p:nvGrpSpPr>
        <p:grpSpPr>
          <a:xfrm>
            <a:off x="215362" y="2057400"/>
            <a:ext cx="2743200" cy="2743200"/>
            <a:chOff x="267122" y="4702411"/>
            <a:chExt cx="731520" cy="731520"/>
          </a:xfrm>
        </p:grpSpPr>
        <p:sp>
          <p:nvSpPr>
            <p:cNvPr id="3" name="Oval 2">
              <a:extLst>
                <a:ext uri="{FF2B5EF4-FFF2-40B4-BE49-F238E27FC236}">
                  <a16:creationId xmlns:a16="http://schemas.microsoft.com/office/drawing/2014/main" id="{BFE6932C-0F70-4F12-9CDB-059898B4A3BE}"/>
                </a:ext>
              </a:extLst>
            </p:cNvPr>
            <p:cNvSpPr/>
            <p:nvPr/>
          </p:nvSpPr>
          <p:spPr bwMode="auto">
            <a:xfrm>
              <a:off x="267122" y="4702411"/>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4" name="Touch_E815" title="Icon of a closed hand with one finger pressing a button">
              <a:extLst>
                <a:ext uri="{FF2B5EF4-FFF2-40B4-BE49-F238E27FC236}">
                  <a16:creationId xmlns:a16="http://schemas.microsoft.com/office/drawing/2014/main" id="{DACDD7A6-32F1-4C73-BE5F-DE75520EAD70}"/>
                </a:ext>
              </a:extLst>
            </p:cNvPr>
            <p:cNvSpPr>
              <a:spLocks noChangeAspect="1" noEditPoints="1"/>
            </p:cNvSpPr>
            <p:nvPr/>
          </p:nvSpPr>
          <p:spPr bwMode="auto">
            <a:xfrm>
              <a:off x="507749" y="4885291"/>
              <a:ext cx="250266" cy="365760"/>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5" name="Text Placeholder 5">
            <a:extLst>
              <a:ext uri="{FF2B5EF4-FFF2-40B4-BE49-F238E27FC236}">
                <a16:creationId xmlns:a16="http://schemas.microsoft.com/office/drawing/2014/main" id="{916F9359-92FE-4878-AACC-1772FA672795}"/>
              </a:ext>
            </a:extLst>
          </p:cNvPr>
          <p:cNvSpPr txBox="1">
            <a:spLocks/>
          </p:cNvSpPr>
          <p:nvPr/>
        </p:nvSpPr>
        <p:spPr>
          <a:xfrm>
            <a:off x="3088256" y="2921168"/>
            <a:ext cx="6602737"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6000">
                <a:latin typeface="+mn-lt"/>
              </a:rPr>
              <a:t>Getting Started</a:t>
            </a:r>
          </a:p>
        </p:txBody>
      </p:sp>
    </p:spTree>
    <p:extLst>
      <p:ext uri="{BB962C8B-B14F-4D97-AF65-F5344CB8AC3E}">
        <p14:creationId xmlns:p14="http://schemas.microsoft.com/office/powerpoint/2010/main" val="18819228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65" y="-4053"/>
            <a:ext cx="12190271" cy="6861082"/>
          </a:xfrm>
          <a:prstGeom prst="rect">
            <a:avLst/>
          </a:prstGeom>
          <a:solidFill>
            <a:schemeClr val="bg2"/>
          </a:solidFill>
        </p:spPr>
      </p:pic>
      <p:sp>
        <p:nvSpPr>
          <p:cNvPr id="4" name="Title 3">
            <a:extLst>
              <a:ext uri="{FF2B5EF4-FFF2-40B4-BE49-F238E27FC236}">
                <a16:creationId xmlns:a16="http://schemas.microsoft.com/office/drawing/2014/main" id="{6557323D-0781-4191-89AE-7FB0AD29CC7F}"/>
              </a:ext>
            </a:extLst>
          </p:cNvPr>
          <p:cNvSpPr>
            <a:spLocks noGrp="1"/>
          </p:cNvSpPr>
          <p:nvPr>
            <p:ph type="title"/>
          </p:nvPr>
        </p:nvSpPr>
        <p:spPr/>
        <p:txBody>
          <a:bodyPr/>
          <a:lstStyle/>
          <a:p>
            <a:r>
              <a:rPr lang="en-US">
                <a:solidFill>
                  <a:schemeClr val="tx1"/>
                </a:solidFill>
              </a:rPr>
              <a:t>Core and Context</a:t>
            </a:r>
            <a:endParaRPr lang="en-EN">
              <a:solidFill>
                <a:schemeClr val="tx1"/>
              </a:solidFill>
            </a:endParaRPr>
          </a:p>
        </p:txBody>
      </p:sp>
      <p:grpSp>
        <p:nvGrpSpPr>
          <p:cNvPr id="5" name="Group 4">
            <a:extLst>
              <a:ext uri="{FF2B5EF4-FFF2-40B4-BE49-F238E27FC236}">
                <a16:creationId xmlns:a16="http://schemas.microsoft.com/office/drawing/2014/main" id="{DC7713DD-01AE-43DC-B867-F808129D9531}"/>
              </a:ext>
            </a:extLst>
          </p:cNvPr>
          <p:cNvGrpSpPr/>
          <p:nvPr/>
        </p:nvGrpSpPr>
        <p:grpSpPr>
          <a:xfrm>
            <a:off x="3395098" y="1295709"/>
            <a:ext cx="5557046" cy="4481488"/>
            <a:chOff x="3612595" y="1668742"/>
            <a:chExt cx="5074145" cy="4571301"/>
          </a:xfrm>
        </p:grpSpPr>
        <p:cxnSp>
          <p:nvCxnSpPr>
            <p:cNvPr id="6" name="Straight Connector 5">
              <a:extLst>
                <a:ext uri="{FF2B5EF4-FFF2-40B4-BE49-F238E27FC236}">
                  <a16:creationId xmlns:a16="http://schemas.microsoft.com/office/drawing/2014/main" id="{3DE7E593-CE5C-48A9-828A-D8A7F18641DD}"/>
                </a:ext>
              </a:extLst>
            </p:cNvPr>
            <p:cNvCxnSpPr/>
            <p:nvPr/>
          </p:nvCxnSpPr>
          <p:spPr>
            <a:xfrm>
              <a:off x="6149667" y="1668742"/>
              <a:ext cx="0" cy="4571301"/>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41FC42-76DE-435E-90E9-2BCEBD755EE5}"/>
                </a:ext>
              </a:extLst>
            </p:cNvPr>
            <p:cNvCxnSpPr>
              <a:cxnSpLocks/>
            </p:cNvCxnSpPr>
            <p:nvPr/>
          </p:nvCxnSpPr>
          <p:spPr>
            <a:xfrm>
              <a:off x="3612595" y="3954392"/>
              <a:ext cx="5074145" cy="0"/>
            </a:xfrm>
            <a:prstGeom prst="line">
              <a:avLst/>
            </a:prstGeom>
            <a:ln w="222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FC22705A-C25B-43B6-AE4B-B5107E4CFCC0}"/>
              </a:ext>
            </a:extLst>
          </p:cNvPr>
          <p:cNvSpPr txBox="1"/>
          <p:nvPr/>
        </p:nvSpPr>
        <p:spPr>
          <a:xfrm>
            <a:off x="6593135" y="1341034"/>
            <a:ext cx="1854729" cy="926580"/>
          </a:xfrm>
          <a:prstGeom prst="rect">
            <a:avLst/>
          </a:prstGeom>
          <a:noFill/>
        </p:spPr>
        <p:txBody>
          <a:bodyPr wrap="none" lIns="179234" tIns="143387" rIns="179234" bIns="143387" rtlCol="0">
            <a:spAutoFit/>
          </a:bodyPr>
          <a:lstStyle/>
          <a:p>
            <a:pPr defTabSz="914016">
              <a:lnSpc>
                <a:spcPct val="90000"/>
              </a:lnSpc>
              <a:defRPr/>
            </a:pPr>
            <a:r>
              <a:rPr lang="en-US" sz="2745">
                <a:gradFill>
                  <a:gsLst>
                    <a:gs pos="1770">
                      <a:srgbClr val="FFFFFF"/>
                    </a:gs>
                    <a:gs pos="15044">
                      <a:srgbClr val="FFFFFF"/>
                    </a:gs>
                  </a:gsLst>
                  <a:lin ang="5400000" scaled="1"/>
                </a:gradFill>
                <a:latin typeface="Segoe UI Semilight"/>
              </a:rPr>
              <a:t>Context</a:t>
            </a:r>
          </a:p>
          <a:p>
            <a:pPr defTabSz="914016">
              <a:lnSpc>
                <a:spcPct val="90000"/>
              </a:lnSpc>
              <a:defRPr/>
            </a:pPr>
            <a:r>
              <a:rPr lang="en-US" sz="1765">
                <a:gradFill>
                  <a:gsLst>
                    <a:gs pos="1770">
                      <a:srgbClr val="FFFFFF"/>
                    </a:gs>
                    <a:gs pos="15044">
                      <a:srgbClr val="FFFFFF"/>
                    </a:gs>
                  </a:gsLst>
                  <a:lin ang="5400000" scaled="1"/>
                </a:gradFill>
                <a:latin typeface="Segoe UI Semilight"/>
              </a:rPr>
              <a:t>Everything else</a:t>
            </a:r>
            <a:endParaRPr lang="en-EN" sz="1765">
              <a:gradFill>
                <a:gsLst>
                  <a:gs pos="1770">
                    <a:srgbClr val="FFFFFF"/>
                  </a:gs>
                  <a:gs pos="15044">
                    <a:srgbClr val="FFFFFF"/>
                  </a:gs>
                </a:gsLst>
                <a:lin ang="5400000" scaled="1"/>
              </a:gradFill>
              <a:latin typeface="Segoe UI Semilight"/>
            </a:endParaRPr>
          </a:p>
        </p:txBody>
      </p:sp>
      <p:sp>
        <p:nvSpPr>
          <p:cNvPr id="15" name="TextBox 14">
            <a:extLst>
              <a:ext uri="{FF2B5EF4-FFF2-40B4-BE49-F238E27FC236}">
                <a16:creationId xmlns:a16="http://schemas.microsoft.com/office/drawing/2014/main" id="{56EDD4C1-E7F3-43D6-BC9D-D258780E620D}"/>
              </a:ext>
            </a:extLst>
          </p:cNvPr>
          <p:cNvSpPr txBox="1"/>
          <p:nvPr/>
        </p:nvSpPr>
        <p:spPr>
          <a:xfrm>
            <a:off x="270069" y="2578190"/>
            <a:ext cx="3033030" cy="95427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179234" tIns="143387" rIns="179234" bIns="143387" rtlCol="0">
            <a:spAutoFit/>
          </a:bodyPr>
          <a:lstStyle/>
          <a:p>
            <a:pPr defTabSz="914016">
              <a:lnSpc>
                <a:spcPct val="90000"/>
              </a:lnSpc>
              <a:spcAft>
                <a:spcPts val="588"/>
              </a:spcAft>
              <a:defRPr/>
            </a:pPr>
            <a:r>
              <a:rPr lang="en-US" sz="2745">
                <a:gradFill>
                  <a:gsLst>
                    <a:gs pos="1770">
                      <a:srgbClr val="FFFFFF"/>
                    </a:gs>
                    <a:gs pos="15044">
                      <a:srgbClr val="FFFFFF"/>
                    </a:gs>
                  </a:gsLst>
                  <a:lin ang="5400000" scaled="1"/>
                </a:gradFill>
                <a:latin typeface="Segoe UI Semilight"/>
              </a:rPr>
              <a:t>Mission Critical</a:t>
            </a:r>
            <a:br>
              <a:rPr lang="en-US" sz="2353">
                <a:gradFill>
                  <a:gsLst>
                    <a:gs pos="1770">
                      <a:srgbClr val="FFFFFF"/>
                    </a:gs>
                    <a:gs pos="15044">
                      <a:srgbClr val="FFFFFF"/>
                    </a:gs>
                  </a:gsLst>
                  <a:lin ang="5400000" scaled="1"/>
                </a:gradFill>
                <a:latin typeface="Segoe UI Semilight"/>
              </a:rPr>
            </a:br>
            <a:r>
              <a:rPr lang="en-US" sz="1961">
                <a:gradFill>
                  <a:gsLst>
                    <a:gs pos="1770">
                      <a:srgbClr val="FFFFFF"/>
                    </a:gs>
                    <a:gs pos="15044">
                      <a:srgbClr val="FFFFFF"/>
                    </a:gs>
                  </a:gsLst>
                  <a:lin ang="5400000" scaled="1"/>
                </a:gradFill>
                <a:latin typeface="Segoe UI Semilight"/>
              </a:rPr>
              <a:t>Failure=&gt; Deep trouble</a:t>
            </a:r>
            <a:endParaRPr lang="en-EN" sz="1961">
              <a:gradFill>
                <a:gsLst>
                  <a:gs pos="1770">
                    <a:srgbClr val="FFFFFF"/>
                  </a:gs>
                  <a:gs pos="15044">
                    <a:srgbClr val="FFFFFF"/>
                  </a:gs>
                </a:gsLst>
                <a:lin ang="5400000" scaled="1"/>
              </a:gradFill>
              <a:latin typeface="Segoe UI Semilight"/>
            </a:endParaRPr>
          </a:p>
        </p:txBody>
      </p:sp>
      <p:sp>
        <p:nvSpPr>
          <p:cNvPr id="16" name="TextBox 15">
            <a:extLst>
              <a:ext uri="{FF2B5EF4-FFF2-40B4-BE49-F238E27FC236}">
                <a16:creationId xmlns:a16="http://schemas.microsoft.com/office/drawing/2014/main" id="{A43CEFB9-2081-4810-B868-235D00432AA3}"/>
              </a:ext>
            </a:extLst>
          </p:cNvPr>
          <p:cNvSpPr txBox="1"/>
          <p:nvPr/>
        </p:nvSpPr>
        <p:spPr>
          <a:xfrm>
            <a:off x="270069" y="4500961"/>
            <a:ext cx="2822841" cy="103110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179234" tIns="143387" rIns="179234" bIns="143387" rtlCol="0">
            <a:spAutoFit/>
          </a:bodyPr>
          <a:lstStyle/>
          <a:p>
            <a:pPr defTabSz="914016">
              <a:lnSpc>
                <a:spcPct val="90000"/>
              </a:lnSpc>
              <a:spcAft>
                <a:spcPts val="588"/>
              </a:spcAft>
              <a:defRPr/>
            </a:pPr>
            <a:r>
              <a:rPr lang="en-US" sz="2745">
                <a:gradFill>
                  <a:gsLst>
                    <a:gs pos="1770">
                      <a:srgbClr val="FFFFFF"/>
                    </a:gs>
                    <a:gs pos="15044">
                      <a:srgbClr val="FFFFFF"/>
                    </a:gs>
                  </a:gsLst>
                  <a:lin ang="5400000" scaled="1"/>
                </a:gradFill>
                <a:latin typeface="Segoe UI Semilight"/>
              </a:rPr>
              <a:t>Enabling</a:t>
            </a:r>
          </a:p>
          <a:p>
            <a:pPr defTabSz="914016">
              <a:lnSpc>
                <a:spcPct val="90000"/>
              </a:lnSpc>
              <a:spcAft>
                <a:spcPts val="588"/>
              </a:spcAft>
              <a:defRPr/>
            </a:pPr>
            <a:r>
              <a:rPr lang="en-US" sz="1961">
                <a:gradFill>
                  <a:gsLst>
                    <a:gs pos="1770">
                      <a:srgbClr val="FFFFFF"/>
                    </a:gs>
                    <a:gs pos="15044">
                      <a:srgbClr val="FFFFFF"/>
                    </a:gs>
                  </a:gsLst>
                  <a:lin ang="5400000" scaled="1"/>
                </a:gradFill>
                <a:latin typeface="Segoe UI Semilight"/>
              </a:rPr>
              <a:t>Everything else</a:t>
            </a:r>
            <a:endParaRPr lang="en-EN" sz="1961">
              <a:gradFill>
                <a:gsLst>
                  <a:gs pos="1770">
                    <a:srgbClr val="FFFFFF"/>
                  </a:gs>
                  <a:gs pos="15044">
                    <a:srgbClr val="FFFFFF"/>
                  </a:gs>
                </a:gsLst>
                <a:lin ang="5400000" scaled="1"/>
              </a:gradFill>
              <a:latin typeface="Segoe UI Semilight"/>
            </a:endParaRPr>
          </a:p>
        </p:txBody>
      </p:sp>
      <p:sp>
        <p:nvSpPr>
          <p:cNvPr id="17" name="TextBox 16">
            <a:extLst>
              <a:ext uri="{FF2B5EF4-FFF2-40B4-BE49-F238E27FC236}">
                <a16:creationId xmlns:a16="http://schemas.microsoft.com/office/drawing/2014/main" id="{38C436DE-0D20-4EAD-849D-E5632DD67742}"/>
              </a:ext>
            </a:extLst>
          </p:cNvPr>
          <p:cNvSpPr txBox="1"/>
          <p:nvPr/>
        </p:nvSpPr>
        <p:spPr>
          <a:xfrm>
            <a:off x="4611563" y="2737664"/>
            <a:ext cx="1174462" cy="843287"/>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3919" b="1">
                <a:gradFill>
                  <a:gsLst>
                    <a:gs pos="84000">
                      <a:srgbClr val="00B050"/>
                    </a:gs>
                    <a:gs pos="66000">
                      <a:srgbClr val="00B050"/>
                    </a:gs>
                  </a:gsLst>
                  <a:lin ang="5400000" scaled="0"/>
                </a:gradFill>
                <a:latin typeface="Segoe UI Semilight"/>
              </a:rPr>
              <a:t>$$$</a:t>
            </a:r>
            <a:endParaRPr lang="en-EN" sz="3919" b="1">
              <a:gradFill>
                <a:gsLst>
                  <a:gs pos="84000">
                    <a:srgbClr val="00B050"/>
                  </a:gs>
                  <a:gs pos="66000">
                    <a:srgbClr val="00B050"/>
                  </a:gs>
                </a:gsLst>
                <a:lin ang="5400000" scaled="0"/>
              </a:gradFill>
              <a:latin typeface="Segoe UI Semilight"/>
            </a:endParaRPr>
          </a:p>
        </p:txBody>
      </p:sp>
      <p:sp>
        <p:nvSpPr>
          <p:cNvPr id="18" name="TextBox 17">
            <a:extLst>
              <a:ext uri="{FF2B5EF4-FFF2-40B4-BE49-F238E27FC236}">
                <a16:creationId xmlns:a16="http://schemas.microsoft.com/office/drawing/2014/main" id="{669749D5-51C9-49FD-A071-B0DEF7520B51}"/>
              </a:ext>
            </a:extLst>
          </p:cNvPr>
          <p:cNvSpPr txBox="1"/>
          <p:nvPr/>
        </p:nvSpPr>
        <p:spPr>
          <a:xfrm>
            <a:off x="6593137" y="2737664"/>
            <a:ext cx="1224139" cy="843287"/>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3919" b="1">
                <a:gradFill>
                  <a:gsLst>
                    <a:gs pos="62832">
                      <a:srgbClr val="E81123"/>
                    </a:gs>
                    <a:gs pos="15044">
                      <a:srgbClr val="E81123"/>
                    </a:gs>
                  </a:gsLst>
                  <a:lin ang="5400000" scaled="1"/>
                </a:gradFill>
                <a:latin typeface="Segoe UI Semilight"/>
              </a:rPr>
              <a:t>Risk</a:t>
            </a:r>
            <a:endParaRPr lang="en-EN" sz="3919" b="1">
              <a:gradFill>
                <a:gsLst>
                  <a:gs pos="62832">
                    <a:srgbClr val="E81123"/>
                  </a:gs>
                  <a:gs pos="15044">
                    <a:srgbClr val="E81123"/>
                  </a:gs>
                </a:gsLst>
                <a:lin ang="5400000" scaled="1"/>
              </a:gradFill>
              <a:latin typeface="Segoe UI Semilight"/>
            </a:endParaRPr>
          </a:p>
        </p:txBody>
      </p:sp>
      <p:sp>
        <p:nvSpPr>
          <p:cNvPr id="22" name="Rectangle 21">
            <a:extLst>
              <a:ext uri="{FF2B5EF4-FFF2-40B4-BE49-F238E27FC236}">
                <a16:creationId xmlns:a16="http://schemas.microsoft.com/office/drawing/2014/main" id="{AF6DE882-31CF-4CE4-9593-8862A16145BE}"/>
              </a:ext>
            </a:extLst>
          </p:cNvPr>
          <p:cNvSpPr/>
          <p:nvPr/>
        </p:nvSpPr>
        <p:spPr bwMode="auto">
          <a:xfrm>
            <a:off x="270068" y="5917580"/>
            <a:ext cx="11654187" cy="469531"/>
          </a:xfrm>
          <a:prstGeom prst="rect">
            <a:avLst/>
          </a:prstGeom>
          <a:solidFill>
            <a:srgbClr val="000000">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89630" rIns="179234" bIns="89630" numCol="1" spcCol="0" rtlCol="0" fromWordArt="0" anchor="ctr" anchorCtr="0" forceAA="0" compatLnSpc="1">
            <a:prstTxWarp prst="textNoShape">
              <a:avLst/>
            </a:prstTxWarp>
            <a:noAutofit/>
          </a:bodyPr>
          <a:lstStyle/>
          <a:p>
            <a:pPr algn="ctr" defTabSz="914016">
              <a:lnSpc>
                <a:spcPct val="90000"/>
              </a:lnSpc>
              <a:spcAft>
                <a:spcPts val="588"/>
              </a:spcAft>
              <a:defRPr/>
            </a:pPr>
            <a:r>
              <a:rPr lang="en-US" sz="1765">
                <a:solidFill>
                  <a:srgbClr val="FFFFFF"/>
                </a:solidFill>
                <a:latin typeface="Segoe UI Semilight"/>
                <a:hlinkClick r:id="rId5"/>
              </a:rPr>
              <a:t>* http://ecorner.stanford.edu/videos/1327/Core-and-Context</a:t>
            </a:r>
            <a:endParaRPr lang="en-US" sz="1765">
              <a:solidFill>
                <a:srgbClr val="FFFFFF"/>
              </a:solidFill>
              <a:latin typeface="Segoe UI Semilight"/>
            </a:endParaRPr>
          </a:p>
        </p:txBody>
      </p:sp>
      <p:cxnSp>
        <p:nvCxnSpPr>
          <p:cNvPr id="23" name="Straight Connector 22">
            <a:extLst>
              <a:ext uri="{FF2B5EF4-FFF2-40B4-BE49-F238E27FC236}">
                <a16:creationId xmlns:a16="http://schemas.microsoft.com/office/drawing/2014/main" id="{4B479088-461D-4BE6-B85F-BF4AC0D4EF0F}"/>
              </a:ext>
            </a:extLst>
          </p:cNvPr>
          <p:cNvCxnSpPr>
            <a:cxnSpLocks/>
          </p:cNvCxnSpPr>
          <p:nvPr/>
        </p:nvCxnSpPr>
        <p:spPr>
          <a:xfrm>
            <a:off x="-7885104" y="4056313"/>
            <a:ext cx="497369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FC276C5-0B87-4E54-9D86-D85C853E3E65}"/>
              </a:ext>
            </a:extLst>
          </p:cNvPr>
          <p:cNvSpPr txBox="1"/>
          <p:nvPr/>
        </p:nvSpPr>
        <p:spPr>
          <a:xfrm>
            <a:off x="-8019529" y="1278214"/>
            <a:ext cx="2502782" cy="1384950"/>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Core</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Differentiation that </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wins customers</a:t>
            </a:r>
            <a:endParaRPr lang="en-EN" sz="1961" err="1">
              <a:gradFill>
                <a:gsLst>
                  <a:gs pos="2917">
                    <a:srgbClr val="353535"/>
                  </a:gs>
                  <a:gs pos="30000">
                    <a:srgbClr val="353535"/>
                  </a:gs>
                </a:gsLst>
                <a:lin ang="5400000" scaled="0"/>
              </a:gradFill>
              <a:latin typeface="Segoe UI Semilight"/>
            </a:endParaRPr>
          </a:p>
        </p:txBody>
      </p:sp>
      <p:sp>
        <p:nvSpPr>
          <p:cNvPr id="25" name="TextBox 24">
            <a:extLst>
              <a:ext uri="{FF2B5EF4-FFF2-40B4-BE49-F238E27FC236}">
                <a16:creationId xmlns:a16="http://schemas.microsoft.com/office/drawing/2014/main" id="{B8941123-E143-464B-89F9-A0B460C30BE6}"/>
              </a:ext>
            </a:extLst>
          </p:cNvPr>
          <p:cNvSpPr txBox="1"/>
          <p:nvPr/>
        </p:nvSpPr>
        <p:spPr>
          <a:xfrm>
            <a:off x="-5135274" y="1278215"/>
            <a:ext cx="2022145" cy="103110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Context</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Everything else</a:t>
            </a:r>
            <a:endParaRPr lang="en-EN" sz="1961" err="1">
              <a:gradFill>
                <a:gsLst>
                  <a:gs pos="2917">
                    <a:srgbClr val="353535"/>
                  </a:gs>
                  <a:gs pos="30000">
                    <a:srgbClr val="353535"/>
                  </a:gs>
                </a:gsLst>
                <a:lin ang="5400000" scaled="0"/>
              </a:gradFill>
              <a:latin typeface="Segoe UI Semilight"/>
            </a:endParaRPr>
          </a:p>
        </p:txBody>
      </p:sp>
      <p:sp>
        <p:nvSpPr>
          <p:cNvPr id="26" name="TextBox 25">
            <a:extLst>
              <a:ext uri="{FF2B5EF4-FFF2-40B4-BE49-F238E27FC236}">
                <a16:creationId xmlns:a16="http://schemas.microsoft.com/office/drawing/2014/main" id="{FC7A5DE9-5997-4424-A068-8E99ABAD2BA1}"/>
              </a:ext>
            </a:extLst>
          </p:cNvPr>
          <p:cNvSpPr txBox="1"/>
          <p:nvPr/>
        </p:nvSpPr>
        <p:spPr>
          <a:xfrm>
            <a:off x="-11156153" y="2801689"/>
            <a:ext cx="2867970" cy="954185"/>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Mission Critical</a:t>
            </a:r>
            <a:br>
              <a:rPr lang="en-US" sz="2353">
                <a:gradFill>
                  <a:gsLst>
                    <a:gs pos="2917">
                      <a:srgbClr val="353535"/>
                    </a:gs>
                    <a:gs pos="30000">
                      <a:srgbClr val="353535"/>
                    </a:gs>
                  </a:gsLst>
                  <a:lin ang="5400000" scaled="0"/>
                </a:gradFill>
                <a:latin typeface="Segoe UI Semilight"/>
              </a:rPr>
            </a:br>
            <a:r>
              <a:rPr lang="en-US" sz="1961">
                <a:gradFill>
                  <a:gsLst>
                    <a:gs pos="2917">
                      <a:srgbClr val="353535"/>
                    </a:gs>
                    <a:gs pos="30000">
                      <a:srgbClr val="353535"/>
                    </a:gs>
                  </a:gsLst>
                  <a:lin ang="5400000" scaled="0"/>
                </a:gradFill>
                <a:latin typeface="Segoe UI Semilight"/>
              </a:rPr>
              <a:t>failure=&gt; deep trouble</a:t>
            </a:r>
            <a:endParaRPr lang="en-EN" sz="1961" err="1">
              <a:gradFill>
                <a:gsLst>
                  <a:gs pos="2917">
                    <a:srgbClr val="353535"/>
                  </a:gs>
                  <a:gs pos="30000">
                    <a:srgbClr val="353535"/>
                  </a:gs>
                </a:gsLst>
                <a:lin ang="5400000" scaled="0"/>
              </a:gradFill>
              <a:latin typeface="Segoe UI Semilight"/>
            </a:endParaRPr>
          </a:p>
        </p:txBody>
      </p:sp>
      <p:sp>
        <p:nvSpPr>
          <p:cNvPr id="27" name="TextBox 26">
            <a:extLst>
              <a:ext uri="{FF2B5EF4-FFF2-40B4-BE49-F238E27FC236}">
                <a16:creationId xmlns:a16="http://schemas.microsoft.com/office/drawing/2014/main" id="{C9B754B2-EF63-4E18-ABB5-F383912B17EB}"/>
              </a:ext>
            </a:extLst>
          </p:cNvPr>
          <p:cNvSpPr txBox="1"/>
          <p:nvPr/>
        </p:nvSpPr>
        <p:spPr>
          <a:xfrm>
            <a:off x="-10841125" y="4683626"/>
            <a:ext cx="2022145" cy="1031106"/>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745" b="1">
                <a:gradFill>
                  <a:gsLst>
                    <a:gs pos="2917">
                      <a:srgbClr val="353535"/>
                    </a:gs>
                    <a:gs pos="30000">
                      <a:srgbClr val="353535"/>
                    </a:gs>
                  </a:gsLst>
                  <a:lin ang="5400000" scaled="0"/>
                </a:gradFill>
                <a:latin typeface="Segoe UI Semilight"/>
              </a:rPr>
              <a:t>Enabling</a:t>
            </a:r>
          </a:p>
          <a:p>
            <a:pPr defTabSz="914016">
              <a:lnSpc>
                <a:spcPct val="90000"/>
              </a:lnSpc>
              <a:spcAft>
                <a:spcPts val="588"/>
              </a:spcAft>
              <a:defRPr/>
            </a:pPr>
            <a:r>
              <a:rPr lang="en-US" sz="1961">
                <a:gradFill>
                  <a:gsLst>
                    <a:gs pos="2917">
                      <a:srgbClr val="353535"/>
                    </a:gs>
                    <a:gs pos="30000">
                      <a:srgbClr val="353535"/>
                    </a:gs>
                  </a:gsLst>
                  <a:lin ang="5400000" scaled="0"/>
                </a:gradFill>
                <a:latin typeface="Segoe UI Semilight"/>
              </a:rPr>
              <a:t>Everything else</a:t>
            </a:r>
            <a:endParaRPr lang="en-EN" sz="1961" err="1">
              <a:gradFill>
                <a:gsLst>
                  <a:gs pos="2917">
                    <a:srgbClr val="353535"/>
                  </a:gs>
                  <a:gs pos="30000">
                    <a:srgbClr val="353535"/>
                  </a:gs>
                </a:gsLst>
                <a:lin ang="5400000" scaled="0"/>
              </a:gradFill>
              <a:latin typeface="Segoe UI Semilight"/>
            </a:endParaRPr>
          </a:p>
        </p:txBody>
      </p:sp>
      <p:sp>
        <p:nvSpPr>
          <p:cNvPr id="28" name="TextBox 27">
            <a:extLst>
              <a:ext uri="{FF2B5EF4-FFF2-40B4-BE49-F238E27FC236}">
                <a16:creationId xmlns:a16="http://schemas.microsoft.com/office/drawing/2014/main" id="{EBE8FCC3-0966-4F8C-837F-C65AD674D682}"/>
              </a:ext>
            </a:extLst>
          </p:cNvPr>
          <p:cNvSpPr txBox="1"/>
          <p:nvPr/>
        </p:nvSpPr>
        <p:spPr>
          <a:xfrm>
            <a:off x="-7116847" y="2936265"/>
            <a:ext cx="1174462" cy="843287"/>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3919" b="1">
                <a:solidFill>
                  <a:srgbClr val="00B294"/>
                </a:solidFill>
                <a:latin typeface="Segoe UI Semilight"/>
              </a:rPr>
              <a:t>$$$</a:t>
            </a:r>
            <a:endParaRPr lang="en-EN" sz="3919" b="1" err="1">
              <a:solidFill>
                <a:srgbClr val="00B294"/>
              </a:solidFill>
              <a:latin typeface="Segoe UI Semilight"/>
            </a:endParaRPr>
          </a:p>
        </p:txBody>
      </p:sp>
      <p:sp>
        <p:nvSpPr>
          <p:cNvPr id="29" name="TextBox 28">
            <a:extLst>
              <a:ext uri="{FF2B5EF4-FFF2-40B4-BE49-F238E27FC236}">
                <a16:creationId xmlns:a16="http://schemas.microsoft.com/office/drawing/2014/main" id="{36EB8262-AF66-4476-AAFA-B6B810FCFC32}"/>
              </a:ext>
            </a:extLst>
          </p:cNvPr>
          <p:cNvSpPr txBox="1"/>
          <p:nvPr/>
        </p:nvSpPr>
        <p:spPr>
          <a:xfrm>
            <a:off x="-4928258" y="2936265"/>
            <a:ext cx="1224139" cy="843287"/>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3919" b="1">
                <a:solidFill>
                  <a:srgbClr val="FF0000"/>
                </a:solidFill>
                <a:latin typeface="Segoe UI Semilight"/>
              </a:rPr>
              <a:t>Risk</a:t>
            </a:r>
            <a:endParaRPr lang="en-EN" sz="3919" b="1" err="1">
              <a:solidFill>
                <a:srgbClr val="FF0000"/>
              </a:solidFill>
              <a:latin typeface="Segoe UI Semilight"/>
            </a:endParaRPr>
          </a:p>
        </p:txBody>
      </p:sp>
      <p:sp>
        <p:nvSpPr>
          <p:cNvPr id="30" name="TextBox 29">
            <a:extLst>
              <a:ext uri="{FF2B5EF4-FFF2-40B4-BE49-F238E27FC236}">
                <a16:creationId xmlns:a16="http://schemas.microsoft.com/office/drawing/2014/main" id="{45FB3B33-B83C-4AAA-81AB-0ADE8C81997F}"/>
              </a:ext>
            </a:extLst>
          </p:cNvPr>
          <p:cNvSpPr txBox="1"/>
          <p:nvPr/>
        </p:nvSpPr>
        <p:spPr>
          <a:xfrm>
            <a:off x="-7212983" y="4952473"/>
            <a:ext cx="1485356" cy="621880"/>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353" i="1">
                <a:gradFill>
                  <a:gsLst>
                    <a:gs pos="2917">
                      <a:srgbClr val="353535"/>
                    </a:gs>
                    <a:gs pos="30000">
                      <a:srgbClr val="353535"/>
                    </a:gs>
                  </a:gsLst>
                  <a:lin ang="5400000" scaled="0"/>
                </a:gradFill>
                <a:latin typeface="Segoe UI Semilight"/>
              </a:rPr>
              <a:t>Innovate</a:t>
            </a:r>
            <a:endParaRPr lang="en-EN" sz="2353" i="1" err="1">
              <a:gradFill>
                <a:gsLst>
                  <a:gs pos="2917">
                    <a:srgbClr val="353535"/>
                  </a:gs>
                  <a:gs pos="30000">
                    <a:srgbClr val="353535"/>
                  </a:gs>
                </a:gsLst>
                <a:lin ang="5400000" scaled="0"/>
              </a:gradFill>
              <a:latin typeface="Segoe UI Semilight"/>
            </a:endParaRPr>
          </a:p>
        </p:txBody>
      </p:sp>
      <p:sp>
        <p:nvSpPr>
          <p:cNvPr id="31" name="TextBox 30">
            <a:extLst>
              <a:ext uri="{FF2B5EF4-FFF2-40B4-BE49-F238E27FC236}">
                <a16:creationId xmlns:a16="http://schemas.microsoft.com/office/drawing/2014/main" id="{51A132CD-7D9D-4FA1-90DE-3B423D37E911}"/>
              </a:ext>
            </a:extLst>
          </p:cNvPr>
          <p:cNvSpPr txBox="1"/>
          <p:nvPr/>
        </p:nvSpPr>
        <p:spPr>
          <a:xfrm>
            <a:off x="-4935214" y="4964438"/>
            <a:ext cx="2251630" cy="621880"/>
          </a:xfrm>
          <a:prstGeom prst="rect">
            <a:avLst/>
          </a:prstGeom>
          <a:noFill/>
        </p:spPr>
        <p:txBody>
          <a:bodyPr wrap="none" lIns="179234" tIns="143387" rIns="179234" bIns="143387" rtlCol="0">
            <a:spAutoFit/>
          </a:bodyPr>
          <a:lstStyle/>
          <a:p>
            <a:pPr defTabSz="914016">
              <a:lnSpc>
                <a:spcPct val="90000"/>
              </a:lnSpc>
              <a:spcAft>
                <a:spcPts val="588"/>
              </a:spcAft>
              <a:defRPr/>
            </a:pPr>
            <a:r>
              <a:rPr lang="en-US" sz="2353">
                <a:gradFill>
                  <a:gsLst>
                    <a:gs pos="2917">
                      <a:srgbClr val="353535"/>
                    </a:gs>
                    <a:gs pos="30000">
                      <a:srgbClr val="353535"/>
                    </a:gs>
                  </a:gsLst>
                  <a:lin ang="5400000" scaled="0"/>
                </a:gradFill>
                <a:latin typeface="Segoe UI Semilight"/>
              </a:rPr>
              <a:t>Housekeeping</a:t>
            </a:r>
            <a:endParaRPr lang="en-EN" sz="2353" err="1">
              <a:gradFill>
                <a:gsLst>
                  <a:gs pos="2917">
                    <a:srgbClr val="353535"/>
                  </a:gs>
                  <a:gs pos="30000">
                    <a:srgbClr val="353535"/>
                  </a:gs>
                </a:gsLst>
                <a:lin ang="5400000" scaled="0"/>
              </a:gradFill>
              <a:latin typeface="Segoe UI Semilight"/>
            </a:endParaRPr>
          </a:p>
        </p:txBody>
      </p:sp>
      <p:sp>
        <p:nvSpPr>
          <p:cNvPr id="32" name="TextBox 31">
            <a:extLst>
              <a:ext uri="{FF2B5EF4-FFF2-40B4-BE49-F238E27FC236}">
                <a16:creationId xmlns:a16="http://schemas.microsoft.com/office/drawing/2014/main" id="{922BBAD6-21E4-4E26-B5BD-8174DFF25D59}"/>
              </a:ext>
            </a:extLst>
          </p:cNvPr>
          <p:cNvSpPr txBox="1"/>
          <p:nvPr/>
        </p:nvSpPr>
        <p:spPr>
          <a:xfrm>
            <a:off x="3808875" y="1341034"/>
            <a:ext cx="2364747" cy="1175844"/>
          </a:xfrm>
          <a:prstGeom prst="rect">
            <a:avLst/>
          </a:prstGeom>
          <a:noFill/>
        </p:spPr>
        <p:txBody>
          <a:bodyPr wrap="square" lIns="179234" tIns="143387" rIns="179234" bIns="143387" rtlCol="0">
            <a:spAutoFit/>
          </a:bodyPr>
          <a:lstStyle/>
          <a:p>
            <a:pPr defTabSz="914016">
              <a:lnSpc>
                <a:spcPct val="90000"/>
              </a:lnSpc>
              <a:defRPr/>
            </a:pPr>
            <a:r>
              <a:rPr lang="en-US" sz="2745">
                <a:gradFill>
                  <a:gsLst>
                    <a:gs pos="1770">
                      <a:srgbClr val="FFFFFF"/>
                    </a:gs>
                    <a:gs pos="15044">
                      <a:srgbClr val="FFFFFF"/>
                    </a:gs>
                  </a:gsLst>
                  <a:lin ang="5400000" scaled="1"/>
                </a:gradFill>
                <a:latin typeface="Segoe UI Semilight"/>
              </a:rPr>
              <a:t>Core</a:t>
            </a:r>
          </a:p>
          <a:p>
            <a:pPr defTabSz="914016">
              <a:lnSpc>
                <a:spcPct val="90000"/>
              </a:lnSpc>
              <a:defRPr/>
            </a:pPr>
            <a:r>
              <a:rPr lang="en-US" sz="1765">
                <a:gradFill>
                  <a:gsLst>
                    <a:gs pos="1770">
                      <a:srgbClr val="FFFFFF"/>
                    </a:gs>
                    <a:gs pos="15044">
                      <a:srgbClr val="FFFFFF"/>
                    </a:gs>
                  </a:gsLst>
                  <a:lin ang="5400000" scaled="1"/>
                </a:gradFill>
                <a:latin typeface="Segoe UI Semilight"/>
              </a:rPr>
              <a:t>Differentiation </a:t>
            </a:r>
            <a:br>
              <a:rPr lang="en-US" sz="1765">
                <a:gradFill>
                  <a:gsLst>
                    <a:gs pos="1770">
                      <a:srgbClr val="FFFFFF"/>
                    </a:gs>
                    <a:gs pos="15044">
                      <a:srgbClr val="FFFFFF"/>
                    </a:gs>
                  </a:gsLst>
                  <a:lin ang="5400000" scaled="1"/>
                </a:gradFill>
                <a:latin typeface="Segoe UI Semilight"/>
              </a:rPr>
            </a:br>
            <a:r>
              <a:rPr lang="en-US" sz="1765">
                <a:gradFill>
                  <a:gsLst>
                    <a:gs pos="1770">
                      <a:srgbClr val="FFFFFF"/>
                    </a:gs>
                    <a:gs pos="15044">
                      <a:srgbClr val="FFFFFF"/>
                    </a:gs>
                  </a:gsLst>
                  <a:lin ang="5400000" scaled="1"/>
                </a:gradFill>
                <a:latin typeface="Segoe UI Semilight"/>
              </a:rPr>
              <a:t>that wins customers</a:t>
            </a:r>
            <a:endParaRPr lang="en-EN" sz="1765">
              <a:gradFill>
                <a:gsLst>
                  <a:gs pos="1770">
                    <a:srgbClr val="FFFFFF"/>
                  </a:gs>
                  <a:gs pos="15044">
                    <a:srgbClr val="FFFFFF"/>
                  </a:gs>
                </a:gsLst>
                <a:lin ang="5400000" scaled="1"/>
              </a:gradFill>
              <a:latin typeface="Segoe UI Semilight"/>
            </a:endParaRPr>
          </a:p>
        </p:txBody>
      </p:sp>
    </p:spTree>
    <p:extLst>
      <p:ext uri="{BB962C8B-B14F-4D97-AF65-F5344CB8AC3E}">
        <p14:creationId xmlns:p14="http://schemas.microsoft.com/office/powerpoint/2010/main" val="54239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1" y="1794233"/>
            <a:ext cx="12190695" cy="50913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313F1ABD-DA7E-4859-A9E7-A914DFB184DC}"/>
              </a:ext>
            </a:extLst>
          </p:cNvPr>
          <p:cNvSpPr/>
          <p:nvPr/>
        </p:nvSpPr>
        <p:spPr bwMode="auto">
          <a:xfrm>
            <a:off x="526881" y="5398846"/>
            <a:ext cx="3693562" cy="131335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269240" y="289957"/>
            <a:ext cx="7944534" cy="899537"/>
          </a:xfrm>
        </p:spPr>
        <p:txBody>
          <a:bodyPr/>
          <a:lstStyle/>
          <a:p>
            <a:r>
              <a:rPr lang="en-US" sz="3921"/>
              <a:t>Azure DevOps Solution Architectures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87385" y="896845"/>
            <a:ext cx="6391499" cy="561211"/>
          </a:xfrm>
          <a:prstGeom prst="rect">
            <a:avLst/>
          </a:prstGeom>
          <a:noFill/>
        </p:spPr>
        <p:txBody>
          <a:bodyPr wrap="square" lIns="179285" tIns="143428" rIns="179285" bIns="14342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935">
              <a:defRPr/>
            </a:pPr>
            <a:r>
              <a:rPr lang="en-US" sz="1961">
                <a:solidFill>
                  <a:schemeClr val="tx1"/>
                </a:solidFill>
              </a:rPr>
              <a:t>3</a:t>
            </a:r>
            <a:r>
              <a:rPr lang="en-US" sz="1961" baseline="30000">
                <a:solidFill>
                  <a:schemeClr val="tx1"/>
                </a:solidFill>
              </a:rPr>
              <a:t>rd</a:t>
            </a:r>
            <a:r>
              <a:rPr lang="en-US" sz="1961">
                <a:solidFill>
                  <a:schemeClr val="tx1"/>
                </a:solidFill>
              </a:rPr>
              <a:t> Party and Open Source Integrations</a:t>
            </a:r>
          </a:p>
        </p:txBody>
      </p:sp>
      <p:grpSp>
        <p:nvGrpSpPr>
          <p:cNvPr id="31" name="Group 30"/>
          <p:cNvGrpSpPr/>
          <p:nvPr/>
        </p:nvGrpSpPr>
        <p:grpSpPr>
          <a:xfrm>
            <a:off x="4315101" y="1833619"/>
            <a:ext cx="7585232" cy="5023895"/>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77" name="Rectangle 76">
            <a:extLst>
              <a:ext uri="{FF2B5EF4-FFF2-40B4-BE49-F238E27FC236}">
                <a16:creationId xmlns:a16="http://schemas.microsoft.com/office/drawing/2014/main" id="{DC3AACD1-5CAD-4C5C-B124-749FB46293A0}"/>
              </a:ext>
            </a:extLst>
          </p:cNvPr>
          <p:cNvSpPr/>
          <p:nvPr/>
        </p:nvSpPr>
        <p:spPr bwMode="auto">
          <a:xfrm>
            <a:off x="932758" y="2087743"/>
            <a:ext cx="3210594" cy="8566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ct val="0"/>
              </a:spcBef>
              <a:spcAft>
                <a:spcPts val="2353"/>
              </a:spcAft>
              <a:defRPr/>
            </a:pPr>
            <a:r>
              <a:rPr lang="en-US" sz="1961" kern="0">
                <a:solidFill>
                  <a:schemeClr val="tx1"/>
                </a:solidFill>
                <a:latin typeface="Segoe UI Semilight" panose="020B0402040204020203" pitchFamily="34" charset="0"/>
                <a:ea typeface="Segoe UI Light" charset="0"/>
                <a:cs typeface="Segoe UI Semilight" panose="020B0402040204020203" pitchFamily="34" charset="0"/>
              </a:rPr>
              <a:t>Clear guidance and example architectures for popular 3rd party tools, including Jenkins and Terraform</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8429" y="2087743"/>
            <a:ext cx="312580" cy="311733"/>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8429" y="4200153"/>
            <a:ext cx="312580" cy="311733"/>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2758" y="4188864"/>
            <a:ext cx="3193027" cy="831237"/>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Easily scale from POC to Production with Red Hat </a:t>
            </a:r>
            <a:r>
              <a:rPr lang="en-US" sz="1961" kern="0" err="1">
                <a:latin typeface="Segoe UI Semilight" panose="020B0402040204020203" pitchFamily="34" charset="0"/>
                <a:ea typeface="Segoe UI Light" charset="0"/>
                <a:cs typeface="Segoe UI Semilight" panose="020B0402040204020203" pitchFamily="34" charset="0"/>
              </a:rPr>
              <a:t>OpenShift</a:t>
            </a:r>
            <a:r>
              <a:rPr lang="en-US" sz="1961" kern="0">
                <a:latin typeface="Segoe UI Semilight" panose="020B0402040204020203" pitchFamily="34" charset="0"/>
                <a:ea typeface="Segoe UI Light" charset="0"/>
                <a:cs typeface="Segoe UI Semilight" panose="020B0402040204020203" pitchFamily="34" charset="0"/>
              </a:rPr>
              <a:t> &amp; Pivotal Cloud Foundry</a:t>
            </a:r>
          </a:p>
        </p:txBody>
      </p:sp>
      <p:pic>
        <p:nvPicPr>
          <p:cNvPr id="33" name="Picture 32">
            <a:extLst>
              <a:ext uri="{FF2B5EF4-FFF2-40B4-BE49-F238E27FC236}">
                <a16:creationId xmlns:a16="http://schemas.microsoft.com/office/drawing/2014/main" id="{6EBEAFBD-407D-4C86-AB6B-F141010177E9}"/>
              </a:ext>
            </a:extLst>
          </p:cNvPr>
          <p:cNvPicPr>
            <a:picLocks noChangeAspect="1"/>
          </p:cNvPicPr>
          <p:nvPr/>
        </p:nvPicPr>
        <p:blipFill>
          <a:blip r:embed="rId4"/>
          <a:stretch>
            <a:fillRect/>
          </a:stretch>
        </p:blipFill>
        <p:spPr>
          <a:xfrm>
            <a:off x="660379" y="5417055"/>
            <a:ext cx="1310739" cy="1310739"/>
          </a:xfrm>
          <a:prstGeom prst="rect">
            <a:avLst/>
          </a:prstGeom>
        </p:spPr>
      </p:pic>
      <p:pic>
        <p:nvPicPr>
          <p:cNvPr id="36" name="Picture 35">
            <a:extLst>
              <a:ext uri="{FF2B5EF4-FFF2-40B4-BE49-F238E27FC236}">
                <a16:creationId xmlns:a16="http://schemas.microsoft.com/office/drawing/2014/main" id="{C226E6C5-4C8A-4596-BD48-F7BBDE05ACB0}"/>
              </a:ext>
            </a:extLst>
          </p:cNvPr>
          <p:cNvPicPr>
            <a:picLocks noChangeAspect="1"/>
          </p:cNvPicPr>
          <p:nvPr/>
        </p:nvPicPr>
        <p:blipFill>
          <a:blip r:embed="rId5"/>
          <a:stretch>
            <a:fillRect/>
          </a:stretch>
        </p:blipFill>
        <p:spPr>
          <a:xfrm>
            <a:off x="2142868" y="5685277"/>
            <a:ext cx="1761039" cy="774294"/>
          </a:xfrm>
          <a:prstGeom prst="rect">
            <a:avLst/>
          </a:prstGeom>
        </p:spPr>
      </p:pic>
      <p:pic>
        <p:nvPicPr>
          <p:cNvPr id="4" name="Picture 3">
            <a:extLst>
              <a:ext uri="{FF2B5EF4-FFF2-40B4-BE49-F238E27FC236}">
                <a16:creationId xmlns:a16="http://schemas.microsoft.com/office/drawing/2014/main" id="{B3985BEE-F8D8-4F93-81CD-E7E7A17C9F63}"/>
              </a:ext>
            </a:extLst>
          </p:cNvPr>
          <p:cNvPicPr>
            <a:picLocks noChangeAspect="1"/>
          </p:cNvPicPr>
          <p:nvPr/>
        </p:nvPicPr>
        <p:blipFill rotWithShape="1">
          <a:blip r:embed="rId6"/>
          <a:srcRect b="6045"/>
          <a:stretch/>
        </p:blipFill>
        <p:spPr>
          <a:xfrm>
            <a:off x="4504418" y="2114296"/>
            <a:ext cx="7206600" cy="4208996"/>
          </a:xfrm>
          <a:prstGeom prst="rect">
            <a:avLst/>
          </a:prstGeom>
        </p:spPr>
      </p:pic>
      <p:grpSp>
        <p:nvGrpSpPr>
          <p:cNvPr id="27" name="Group 26">
            <a:extLst>
              <a:ext uri="{FF2B5EF4-FFF2-40B4-BE49-F238E27FC236}">
                <a16:creationId xmlns:a16="http://schemas.microsoft.com/office/drawing/2014/main" id="{71AA5B2B-98E9-4709-A1EE-1D66DB5DB6B0}"/>
              </a:ext>
            </a:extLst>
          </p:cNvPr>
          <p:cNvGrpSpPr/>
          <p:nvPr/>
        </p:nvGrpSpPr>
        <p:grpSpPr>
          <a:xfrm>
            <a:off x="439646" y="3406524"/>
            <a:ext cx="312580" cy="311733"/>
            <a:chOff x="7745382" y="4179584"/>
            <a:chExt cx="216026" cy="215441"/>
          </a:xfrm>
          <a:solidFill>
            <a:schemeClr val="accent1"/>
          </a:solidFill>
        </p:grpSpPr>
        <p:sp>
          <p:nvSpPr>
            <p:cNvPr id="28" name="Freeform 14">
              <a:extLst>
                <a:ext uri="{FF2B5EF4-FFF2-40B4-BE49-F238E27FC236}">
                  <a16:creationId xmlns:a16="http://schemas.microsoft.com/office/drawing/2014/main" id="{C1EF3732-9954-42E7-8C2C-B5783E035A21}"/>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0" name="Freeform 15">
              <a:extLst>
                <a:ext uri="{FF2B5EF4-FFF2-40B4-BE49-F238E27FC236}">
                  <a16:creationId xmlns:a16="http://schemas.microsoft.com/office/drawing/2014/main" id="{49E5BF7F-6D39-4426-86E0-B4CA22DB796B}"/>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sp>
          <p:nvSpPr>
            <p:cNvPr id="32" name="Freeform 16">
              <a:extLst>
                <a:ext uri="{FF2B5EF4-FFF2-40B4-BE49-F238E27FC236}">
                  <a16:creationId xmlns:a16="http://schemas.microsoft.com/office/drawing/2014/main" id="{4601F778-5553-443A-B13D-347FCDCA13CC}"/>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ln/>
            <a:extLst/>
          </p:spPr>
          <p:style>
            <a:lnRef idx="2">
              <a:schemeClr val="accent3"/>
            </a:lnRef>
            <a:fillRef idx="1">
              <a:schemeClr val="lt1"/>
            </a:fillRef>
            <a:effectRef idx="0">
              <a:schemeClr val="accent3"/>
            </a:effectRef>
            <a:fontRef idx="minor">
              <a:schemeClr val="dk1"/>
            </a:fontRef>
          </p:style>
          <p:txBody>
            <a:bodyPr wrap="none" anchor="ctr"/>
            <a:lstStyle/>
            <a:p>
              <a:pPr defTabSz="914367">
                <a:defRPr/>
              </a:pPr>
              <a:endParaRPr lang="en-US" sz="1765">
                <a:solidFill>
                  <a:srgbClr val="505050"/>
                </a:solidFill>
                <a:latin typeface="Segoe UI Semilight"/>
              </a:endParaRPr>
            </a:p>
          </p:txBody>
        </p:sp>
      </p:grpSp>
      <p:sp>
        <p:nvSpPr>
          <p:cNvPr id="37" name="Rectangle 36">
            <a:extLst>
              <a:ext uri="{FF2B5EF4-FFF2-40B4-BE49-F238E27FC236}">
                <a16:creationId xmlns:a16="http://schemas.microsoft.com/office/drawing/2014/main" id="{1069FF5B-88BB-4E76-B83E-34FBF4C21113}"/>
              </a:ext>
            </a:extLst>
          </p:cNvPr>
          <p:cNvSpPr/>
          <p:nvPr/>
        </p:nvSpPr>
        <p:spPr>
          <a:xfrm>
            <a:off x="932758" y="3397679"/>
            <a:ext cx="3193027" cy="717988"/>
          </a:xfrm>
          <a:prstGeom prst="rect">
            <a:avLst/>
          </a:prstGeom>
        </p:spPr>
        <p:txBody>
          <a:bodyPr lIns="0" tIns="0" rIns="0" bIns="0">
            <a:noAutofit/>
          </a:bodyPr>
          <a:lstStyle/>
          <a:p>
            <a:pPr defTabSz="913751" fontAlgn="base">
              <a:spcBef>
                <a:spcPct val="0"/>
              </a:spcBef>
              <a:spcAft>
                <a:spcPts val="2353"/>
              </a:spcAft>
              <a:defRPr/>
            </a:pPr>
            <a:r>
              <a:rPr lang="en-US" sz="1961" kern="0">
                <a:latin typeface="Segoe UI Semilight" panose="020B0402040204020203" pitchFamily="34" charset="0"/>
                <a:ea typeface="Segoe UI Light" charset="0"/>
                <a:cs typeface="Segoe UI Semilight" panose="020B0402040204020203" pitchFamily="34" charset="0"/>
              </a:rPr>
              <a:t>Azure </a:t>
            </a:r>
            <a:r>
              <a:rPr lang="en-US" sz="1961" kern="0" err="1">
                <a:latin typeface="Segoe UI Semilight" panose="020B0402040204020203" pitchFamily="34" charset="0"/>
                <a:ea typeface="Segoe UI Light" charset="0"/>
                <a:cs typeface="Segoe UI Semilight" panose="020B0402040204020203" pitchFamily="34" charset="0"/>
              </a:rPr>
              <a:t>Quickstart</a:t>
            </a:r>
            <a:r>
              <a:rPr lang="en-US" sz="1961" kern="0">
                <a:latin typeface="Segoe UI Semilight" panose="020B0402040204020203" pitchFamily="34" charset="0"/>
                <a:ea typeface="Segoe UI Light" charset="0"/>
                <a:cs typeface="Segoe UI Semilight" panose="020B0402040204020203" pitchFamily="34" charset="0"/>
              </a:rPr>
              <a:t> templates</a:t>
            </a:r>
            <a:br>
              <a:rPr lang="en-US" sz="1961" kern="0">
                <a:latin typeface="Segoe UI Semilight" panose="020B0402040204020203" pitchFamily="34" charset="0"/>
                <a:ea typeface="Segoe UI Light" charset="0"/>
                <a:cs typeface="Segoe UI Semilight" panose="020B0402040204020203" pitchFamily="34" charset="0"/>
              </a:rPr>
            </a:br>
            <a:r>
              <a:rPr lang="en-US" sz="1961" kern="0">
                <a:latin typeface="Segoe UI Semilight" panose="020B0402040204020203" pitchFamily="34" charset="0"/>
                <a:ea typeface="Segoe UI Light" charset="0"/>
                <a:cs typeface="Segoe UI Semilight" panose="020B0402040204020203" pitchFamily="34" charset="0"/>
              </a:rPr>
              <a:t>**Coming soon</a:t>
            </a:r>
          </a:p>
        </p:txBody>
      </p:sp>
    </p:spTree>
    <p:extLst>
      <p:ext uri="{BB962C8B-B14F-4D97-AF65-F5344CB8AC3E}">
        <p14:creationId xmlns:p14="http://schemas.microsoft.com/office/powerpoint/2010/main" val="393985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75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750"/>
                                        <p:tgtEl>
                                          <p:spTgt spid="37"/>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750"/>
                                        <p:tgtEl>
                                          <p:spTgt spid="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750"/>
                                        <p:tgtEl>
                                          <p:spTgt spid="9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75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75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7" grpId="0"/>
      <p:bldP spid="90" grpId="0"/>
      <p:bldP spid="3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5FB4-12C7-4CEE-BC11-5D62A744D5D3}"/>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DD46AA0-234B-4ABA-B33E-965C39665539}"/>
              </a:ext>
            </a:extLst>
          </p:cNvPr>
          <p:cNvGrpSpPr/>
          <p:nvPr/>
        </p:nvGrpSpPr>
        <p:grpSpPr>
          <a:xfrm>
            <a:off x="731327" y="2057399"/>
            <a:ext cx="11069608" cy="2743200"/>
            <a:chOff x="731327" y="2057399"/>
            <a:chExt cx="11069608" cy="2743200"/>
          </a:xfrm>
        </p:grpSpPr>
        <p:sp>
          <p:nvSpPr>
            <p:cNvPr id="7" name="Text Placeholder 5">
              <a:extLst>
                <a:ext uri="{FF2B5EF4-FFF2-40B4-BE49-F238E27FC236}">
                  <a16:creationId xmlns:a16="http://schemas.microsoft.com/office/drawing/2014/main" id="{39B6CF81-8885-488F-BA4E-3A21B5EA3C40}"/>
                </a:ext>
              </a:extLst>
            </p:cNvPr>
            <p:cNvSpPr txBox="1">
              <a:spLocks/>
            </p:cNvSpPr>
            <p:nvPr/>
          </p:nvSpPr>
          <p:spPr>
            <a:xfrm>
              <a:off x="731327" y="2921168"/>
              <a:ext cx="8146212"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6000"/>
                <a:t>Coming Soon</a:t>
              </a:r>
              <a:endParaRPr lang="en-US" sz="6000">
                <a:latin typeface="+mn-lt"/>
              </a:endParaRPr>
            </a:p>
          </p:txBody>
        </p:sp>
        <p:grpSp>
          <p:nvGrpSpPr>
            <p:cNvPr id="2" name="Group 1">
              <a:extLst>
                <a:ext uri="{FF2B5EF4-FFF2-40B4-BE49-F238E27FC236}">
                  <a16:creationId xmlns:a16="http://schemas.microsoft.com/office/drawing/2014/main" id="{A1218EA4-A086-4F67-BE86-8723F3A9A5F3}"/>
                </a:ext>
              </a:extLst>
            </p:cNvPr>
            <p:cNvGrpSpPr/>
            <p:nvPr/>
          </p:nvGrpSpPr>
          <p:grpSpPr>
            <a:xfrm>
              <a:off x="9057735" y="2057399"/>
              <a:ext cx="2743200" cy="2743200"/>
              <a:chOff x="9057735" y="2057399"/>
              <a:chExt cx="2743200" cy="2743200"/>
            </a:xfrm>
          </p:grpSpPr>
          <p:sp>
            <p:nvSpPr>
              <p:cNvPr id="5" name="Oval 4">
                <a:extLst>
                  <a:ext uri="{FF2B5EF4-FFF2-40B4-BE49-F238E27FC236}">
                    <a16:creationId xmlns:a16="http://schemas.microsoft.com/office/drawing/2014/main" id="{C7A04E4B-FEE4-42D3-A107-DF704F6CE653}"/>
                  </a:ext>
                </a:extLst>
              </p:cNvPr>
              <p:cNvSpPr/>
              <p:nvPr/>
            </p:nvSpPr>
            <p:spPr bwMode="auto">
              <a:xfrm>
                <a:off x="9057735" y="2057399"/>
                <a:ext cx="2743200" cy="274320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9" name="location_3" title="Icon of a map with a pin in it">
                <a:extLst>
                  <a:ext uri="{FF2B5EF4-FFF2-40B4-BE49-F238E27FC236}">
                    <a16:creationId xmlns:a16="http://schemas.microsoft.com/office/drawing/2014/main" id="{2D8A4CD1-49E6-483D-AE14-3BE245564D5F}"/>
                  </a:ext>
                </a:extLst>
              </p:cNvPr>
              <p:cNvSpPr>
                <a:spLocks noChangeAspect="1" noEditPoints="1"/>
              </p:cNvSpPr>
              <p:nvPr/>
            </p:nvSpPr>
            <p:spPr bwMode="auto">
              <a:xfrm>
                <a:off x="9746786" y="2855573"/>
                <a:ext cx="1365099" cy="1146853"/>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36881030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65" y="-6806"/>
            <a:ext cx="12190271" cy="6861082"/>
          </a:xfrm>
          <a:prstGeom prst="rect">
            <a:avLst/>
          </a:prstGeom>
          <a:solidFill>
            <a:schemeClr val="bg2"/>
          </a:solidFill>
        </p:spPr>
      </p:pic>
      <p:sp>
        <p:nvSpPr>
          <p:cNvPr id="14" name="TextBox 13">
            <a:extLst>
              <a:ext uri="{FF2B5EF4-FFF2-40B4-BE49-F238E27FC236}">
                <a16:creationId xmlns:a16="http://schemas.microsoft.com/office/drawing/2014/main" id="{FC22705A-C25B-43B6-AE4B-B5107E4CFCC0}"/>
              </a:ext>
            </a:extLst>
          </p:cNvPr>
          <p:cNvSpPr txBox="1"/>
          <p:nvPr/>
        </p:nvSpPr>
        <p:spPr>
          <a:xfrm>
            <a:off x="7202673" y="1341034"/>
            <a:ext cx="1556422" cy="677317"/>
          </a:xfrm>
          <a:prstGeom prst="rect">
            <a:avLst/>
          </a:prstGeom>
          <a:noFill/>
        </p:spPr>
        <p:txBody>
          <a:bodyPr wrap="none" lIns="179234" tIns="143387" rIns="179234" bIns="143387" rtlCol="0">
            <a:spAutoFit/>
          </a:bodyPr>
          <a:lstStyle/>
          <a:p>
            <a:pPr defTabSz="914016">
              <a:lnSpc>
                <a:spcPct val="90000"/>
              </a:lnSpc>
              <a:defRPr/>
            </a:pPr>
            <a:r>
              <a:rPr lang="en-US" sz="2745" b="1">
                <a:gradFill>
                  <a:gsLst>
                    <a:gs pos="1770">
                      <a:prstClr val="white"/>
                    </a:gs>
                    <a:gs pos="15044">
                      <a:prstClr val="white"/>
                    </a:gs>
                  </a:gsLst>
                  <a:lin ang="5400000" scaled="1"/>
                </a:gradFill>
                <a:latin typeface="Segoe UI Semilight"/>
              </a:rPr>
              <a:t>Context</a:t>
            </a:r>
          </a:p>
        </p:txBody>
      </p:sp>
      <p:sp>
        <p:nvSpPr>
          <p:cNvPr id="43" name="TextBox 42">
            <a:extLst>
              <a:ext uri="{FF2B5EF4-FFF2-40B4-BE49-F238E27FC236}">
                <a16:creationId xmlns:a16="http://schemas.microsoft.com/office/drawing/2014/main" id="{114E25F5-7599-48B3-995A-E179779E7B4B}"/>
              </a:ext>
            </a:extLst>
          </p:cNvPr>
          <p:cNvSpPr txBox="1"/>
          <p:nvPr/>
        </p:nvSpPr>
        <p:spPr>
          <a:xfrm>
            <a:off x="3808875" y="1341034"/>
            <a:ext cx="2364747" cy="677317"/>
          </a:xfrm>
          <a:prstGeom prst="rect">
            <a:avLst/>
          </a:prstGeom>
          <a:noFill/>
        </p:spPr>
        <p:txBody>
          <a:bodyPr wrap="square" lIns="179234" tIns="143387" rIns="179234" bIns="143387" rtlCol="0">
            <a:spAutoFit/>
          </a:bodyPr>
          <a:lstStyle/>
          <a:p>
            <a:pPr defTabSz="914016">
              <a:lnSpc>
                <a:spcPct val="90000"/>
              </a:lnSpc>
              <a:defRPr/>
            </a:pPr>
            <a:r>
              <a:rPr lang="en-US" sz="2745" b="1">
                <a:gradFill>
                  <a:gsLst>
                    <a:gs pos="1770">
                      <a:prstClr val="white"/>
                    </a:gs>
                    <a:gs pos="15044">
                      <a:prstClr val="white"/>
                    </a:gs>
                  </a:gsLst>
                  <a:lin ang="5400000" scaled="1"/>
                </a:gradFill>
                <a:latin typeface="Segoe UI Semilight"/>
              </a:rPr>
              <a:t>Core</a:t>
            </a:r>
          </a:p>
        </p:txBody>
      </p:sp>
      <p:sp>
        <p:nvSpPr>
          <p:cNvPr id="33" name="Title 3">
            <a:extLst>
              <a:ext uri="{FF2B5EF4-FFF2-40B4-BE49-F238E27FC236}">
                <a16:creationId xmlns:a16="http://schemas.microsoft.com/office/drawing/2014/main" id="{56E885B5-0255-48D6-89B2-85ECDA032CBD}"/>
              </a:ext>
            </a:extLst>
          </p:cNvPr>
          <p:cNvSpPr txBox="1">
            <a:spLocks/>
          </p:cNvSpPr>
          <p:nvPr/>
        </p:nvSpPr>
        <p:spPr>
          <a:xfrm>
            <a:off x="270894" y="290848"/>
            <a:ext cx="11652534" cy="899282"/>
          </a:xfrm>
          <a:prstGeom prst="rect">
            <a:avLst/>
          </a:prstGeom>
        </p:spPr>
        <p:txBody>
          <a:bodyPr vert="horz" lIns="89630" tIns="44814" rIns="89630" bIns="44814"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049">
              <a:defRPr/>
            </a:pPr>
            <a:r>
              <a:rPr lang="en-US" sz="4400">
                <a:gradFill>
                  <a:gsLst>
                    <a:gs pos="20354">
                      <a:prstClr val="white"/>
                    </a:gs>
                    <a:gs pos="55000">
                      <a:prstClr val="white"/>
                    </a:gs>
                  </a:gsLst>
                  <a:lin ang="5400000" scaled="0"/>
                </a:gradFill>
                <a:latin typeface="Calibri Light" panose="020F0302020204030204"/>
              </a:rPr>
              <a:t>Why DevOps Matters for Digital Transformation</a:t>
            </a:r>
            <a:endParaRPr lang="en-EN" sz="4400">
              <a:gradFill>
                <a:gsLst>
                  <a:gs pos="20354">
                    <a:prstClr val="white"/>
                  </a:gs>
                  <a:gs pos="55000">
                    <a:prstClr val="white"/>
                  </a:gs>
                </a:gsLst>
                <a:lin ang="5400000" scaled="0"/>
              </a:gradFill>
              <a:latin typeface="Calibri Light" panose="020F0302020204030204"/>
            </a:endParaRPr>
          </a:p>
        </p:txBody>
      </p:sp>
      <p:cxnSp>
        <p:nvCxnSpPr>
          <p:cNvPr id="7" name="Straight Connector 6">
            <a:extLst>
              <a:ext uri="{FF2B5EF4-FFF2-40B4-BE49-F238E27FC236}">
                <a16:creationId xmlns:a16="http://schemas.microsoft.com/office/drawing/2014/main" id="{DFBB6A37-452F-4CDC-834F-20E0CB4FA461}"/>
              </a:ext>
            </a:extLst>
          </p:cNvPr>
          <p:cNvCxnSpPr/>
          <p:nvPr/>
        </p:nvCxnSpPr>
        <p:spPr>
          <a:xfrm>
            <a:off x="6173620" y="1341033"/>
            <a:ext cx="0" cy="2760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F1E0F6-48B2-4FD1-9F08-890B4FAEFE5B}"/>
              </a:ext>
            </a:extLst>
          </p:cNvPr>
          <p:cNvCxnSpPr>
            <a:cxnSpLocks/>
          </p:cNvCxnSpPr>
          <p:nvPr/>
        </p:nvCxnSpPr>
        <p:spPr>
          <a:xfrm flipH="1" flipV="1">
            <a:off x="3257724" y="4096662"/>
            <a:ext cx="6050010" cy="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BBCF43-CBAB-426D-92B9-24B2C6392710}"/>
              </a:ext>
            </a:extLst>
          </p:cNvPr>
          <p:cNvCxnSpPr/>
          <p:nvPr/>
        </p:nvCxnSpPr>
        <p:spPr>
          <a:xfrm>
            <a:off x="6173620" y="1352627"/>
            <a:ext cx="0" cy="2760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DE1472F-27F8-4FAA-A09A-F4D54ADE4ADB}"/>
              </a:ext>
            </a:extLst>
          </p:cNvPr>
          <p:cNvCxnSpPr>
            <a:cxnSpLocks/>
          </p:cNvCxnSpPr>
          <p:nvPr/>
        </p:nvCxnSpPr>
        <p:spPr>
          <a:xfrm flipH="1" flipV="1">
            <a:off x="3257724" y="4108256"/>
            <a:ext cx="6050010" cy="45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Isosceles Triangle 1">
            <a:extLst>
              <a:ext uri="{FF2B5EF4-FFF2-40B4-BE49-F238E27FC236}">
                <a16:creationId xmlns:a16="http://schemas.microsoft.com/office/drawing/2014/main" id="{09EBE0AC-A278-4232-8AB1-8693EA972435}"/>
              </a:ext>
            </a:extLst>
          </p:cNvPr>
          <p:cNvSpPr/>
          <p:nvPr/>
        </p:nvSpPr>
        <p:spPr>
          <a:xfrm>
            <a:off x="4378097" y="2482705"/>
            <a:ext cx="4929637" cy="1586713"/>
          </a:xfrm>
          <a:prstGeom prst="triangle">
            <a:avLst>
              <a:gd name="adj" fmla="val 10000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prstClr val="white"/>
              </a:solidFill>
              <a:latin typeface="Calibri" panose="020F0502020204030204"/>
            </a:endParaRPr>
          </a:p>
        </p:txBody>
      </p:sp>
      <p:pic>
        <p:nvPicPr>
          <p:cNvPr id="5" name="Graphic 4" descr="Group">
            <a:extLst>
              <a:ext uri="{FF2B5EF4-FFF2-40B4-BE49-F238E27FC236}">
                <a16:creationId xmlns:a16="http://schemas.microsoft.com/office/drawing/2014/main" id="{9E69B015-760E-4960-90D8-41CA1BDEEB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5117" y="2966535"/>
            <a:ext cx="914400" cy="914400"/>
          </a:xfrm>
          <a:prstGeom prst="rect">
            <a:avLst/>
          </a:prstGeom>
        </p:spPr>
      </p:pic>
    </p:spTree>
    <p:extLst>
      <p:ext uri="{BB962C8B-B14F-4D97-AF65-F5344CB8AC3E}">
        <p14:creationId xmlns:p14="http://schemas.microsoft.com/office/powerpoint/2010/main" val="401911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7001C65-29A0-4678-BA18-79B87C835A3E}"/>
              </a:ext>
            </a:extLst>
          </p:cNvPr>
          <p:cNvGrpSpPr>
            <a:grpSpLocks noChangeAspect="1"/>
          </p:cNvGrpSpPr>
          <p:nvPr/>
        </p:nvGrpSpPr>
        <p:grpSpPr>
          <a:xfrm>
            <a:off x="9006935" y="2057400"/>
            <a:ext cx="2743200" cy="2743200"/>
            <a:chOff x="277002" y="5720955"/>
            <a:chExt cx="731520" cy="731520"/>
          </a:xfrm>
        </p:grpSpPr>
        <p:sp>
          <p:nvSpPr>
            <p:cNvPr id="5" name="Oval 4">
              <a:extLst>
                <a:ext uri="{FF2B5EF4-FFF2-40B4-BE49-F238E27FC236}">
                  <a16:creationId xmlns:a16="http://schemas.microsoft.com/office/drawing/2014/main" id="{C7A04E4B-FEE4-42D3-A107-DF704F6CE653}"/>
                </a:ext>
              </a:extLst>
            </p:cNvPr>
            <p:cNvSpPr/>
            <p:nvPr/>
          </p:nvSpPr>
          <p:spPr bwMode="auto">
            <a:xfrm>
              <a:off x="277002" y="5720955"/>
              <a:ext cx="731520" cy="731520"/>
            </a:xfrm>
            <a:prstGeom prst="ellipse">
              <a:avLst/>
            </a:prstGeom>
            <a:ln w="31750">
              <a:solidFill>
                <a:schemeClr val="accent3"/>
              </a:solidFill>
              <a:headEnd type="none" w="med" len="med"/>
              <a:tailEnd type="none" w="med" len="med"/>
            </a:ln>
          </p:spPr>
          <p:style>
            <a:lnRef idx="1">
              <a:schemeClr val="accent1"/>
            </a:lnRef>
            <a:fillRef idx="1001">
              <a:schemeClr val="dk2"/>
            </a:fillRef>
            <a:effectRef idx="1">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bg1"/>
                </a:solidFill>
                <a:cs typeface="Segoe UI" pitchFamily="34" charset="0"/>
              </a:endParaRPr>
            </a:p>
          </p:txBody>
        </p:sp>
        <p:sp>
          <p:nvSpPr>
            <p:cNvPr id="6" name="attach" title="Icon of a paperclip">
              <a:extLst>
                <a:ext uri="{FF2B5EF4-FFF2-40B4-BE49-F238E27FC236}">
                  <a16:creationId xmlns:a16="http://schemas.microsoft.com/office/drawing/2014/main" id="{AF9067D3-D79E-4F1F-BA56-0C977110BA0A}"/>
                </a:ext>
              </a:extLst>
            </p:cNvPr>
            <p:cNvSpPr>
              <a:spLocks noChangeAspect="1"/>
            </p:cNvSpPr>
            <p:nvPr/>
          </p:nvSpPr>
          <p:spPr bwMode="auto">
            <a:xfrm>
              <a:off x="572864" y="590383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ln w="31750">
              <a:solidFill>
                <a:schemeClr val="accent3"/>
              </a:solidFill>
              <a:headEnd/>
              <a:tailEnd/>
            </a:ln>
            <a:extLst/>
          </p:spPr>
          <p:style>
            <a:lnRef idx="1">
              <a:schemeClr val="accent1"/>
            </a:lnRef>
            <a:fillRef idx="1001">
              <a:schemeClr val="dk2"/>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grpSp>
      <p:sp>
        <p:nvSpPr>
          <p:cNvPr id="7" name="Text Placeholder 5">
            <a:extLst>
              <a:ext uri="{FF2B5EF4-FFF2-40B4-BE49-F238E27FC236}">
                <a16:creationId xmlns:a16="http://schemas.microsoft.com/office/drawing/2014/main" id="{39B6CF81-8885-488F-BA4E-3A21B5EA3C40}"/>
              </a:ext>
            </a:extLst>
          </p:cNvPr>
          <p:cNvSpPr txBox="1">
            <a:spLocks/>
          </p:cNvSpPr>
          <p:nvPr/>
        </p:nvSpPr>
        <p:spPr>
          <a:xfrm>
            <a:off x="731327" y="2921168"/>
            <a:ext cx="8146212" cy="101566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6000"/>
              <a:t>Additional Resources</a:t>
            </a:r>
            <a:endParaRPr lang="en-US" sz="6000">
              <a:latin typeface="+mn-lt"/>
            </a:endParaRPr>
          </a:p>
        </p:txBody>
      </p:sp>
    </p:spTree>
    <p:extLst>
      <p:ext uri="{BB962C8B-B14F-4D97-AF65-F5344CB8AC3E}">
        <p14:creationId xmlns:p14="http://schemas.microsoft.com/office/powerpoint/2010/main" val="35613121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865" y="-6806"/>
            <a:ext cx="12190271" cy="6861082"/>
          </a:xfrm>
          <a:prstGeom prst="rect">
            <a:avLst/>
          </a:prstGeom>
          <a:solidFill>
            <a:schemeClr val="bg2"/>
          </a:solidFill>
        </p:spPr>
      </p:pic>
      <p:sp>
        <p:nvSpPr>
          <p:cNvPr id="43" name="TextBox 42">
            <a:extLst>
              <a:ext uri="{FF2B5EF4-FFF2-40B4-BE49-F238E27FC236}">
                <a16:creationId xmlns:a16="http://schemas.microsoft.com/office/drawing/2014/main" id="{114E25F5-7599-48B3-995A-E179779E7B4B}"/>
              </a:ext>
            </a:extLst>
          </p:cNvPr>
          <p:cNvSpPr txBox="1"/>
          <p:nvPr/>
        </p:nvSpPr>
        <p:spPr>
          <a:xfrm>
            <a:off x="3808875" y="1341034"/>
            <a:ext cx="2364747" cy="677317"/>
          </a:xfrm>
          <a:prstGeom prst="rect">
            <a:avLst/>
          </a:prstGeom>
          <a:noFill/>
        </p:spPr>
        <p:txBody>
          <a:bodyPr wrap="square" lIns="179234" tIns="143387" rIns="179234" bIns="143387" rtlCol="0">
            <a:spAutoFit/>
          </a:bodyPr>
          <a:lstStyle/>
          <a:p>
            <a:pPr defTabSz="914016">
              <a:lnSpc>
                <a:spcPct val="90000"/>
              </a:lnSpc>
              <a:defRPr/>
            </a:pPr>
            <a:r>
              <a:rPr lang="en-US" sz="2745" b="1">
                <a:gradFill>
                  <a:gsLst>
                    <a:gs pos="1770">
                      <a:prstClr val="white"/>
                    </a:gs>
                    <a:gs pos="15044">
                      <a:prstClr val="white"/>
                    </a:gs>
                  </a:gsLst>
                  <a:lin ang="5400000" scaled="1"/>
                </a:gradFill>
                <a:latin typeface="Segoe UI Semilight"/>
              </a:rPr>
              <a:t>Core</a:t>
            </a:r>
          </a:p>
        </p:txBody>
      </p:sp>
      <p:sp>
        <p:nvSpPr>
          <p:cNvPr id="33" name="Title 3">
            <a:extLst>
              <a:ext uri="{FF2B5EF4-FFF2-40B4-BE49-F238E27FC236}">
                <a16:creationId xmlns:a16="http://schemas.microsoft.com/office/drawing/2014/main" id="{56E885B5-0255-48D6-89B2-85ECDA032CBD}"/>
              </a:ext>
            </a:extLst>
          </p:cNvPr>
          <p:cNvSpPr txBox="1">
            <a:spLocks/>
          </p:cNvSpPr>
          <p:nvPr/>
        </p:nvSpPr>
        <p:spPr>
          <a:xfrm>
            <a:off x="270894" y="290848"/>
            <a:ext cx="11652534" cy="899282"/>
          </a:xfrm>
          <a:prstGeom prst="rect">
            <a:avLst/>
          </a:prstGeom>
        </p:spPr>
        <p:txBody>
          <a:bodyPr vert="horz" lIns="89630" tIns="44814" rIns="89630" bIns="44814"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049">
              <a:defRPr/>
            </a:pPr>
            <a:r>
              <a:rPr lang="en-US" sz="4400">
                <a:gradFill>
                  <a:gsLst>
                    <a:gs pos="20354">
                      <a:prstClr val="white"/>
                    </a:gs>
                    <a:gs pos="55000">
                      <a:prstClr val="white"/>
                    </a:gs>
                  </a:gsLst>
                  <a:lin ang="5400000" scaled="0"/>
                </a:gradFill>
                <a:latin typeface="Calibri Light" panose="020F0302020204030204"/>
              </a:rPr>
              <a:t>Shift the Portfolio to Innovation and Go Fast</a:t>
            </a:r>
            <a:endParaRPr lang="en-EN" sz="4400">
              <a:gradFill>
                <a:gsLst>
                  <a:gs pos="20354">
                    <a:prstClr val="white"/>
                  </a:gs>
                  <a:gs pos="55000">
                    <a:prstClr val="white"/>
                  </a:gs>
                </a:gsLst>
                <a:lin ang="5400000" scaled="0"/>
              </a:gradFill>
              <a:latin typeface="Calibri Light" panose="020F0302020204030204"/>
            </a:endParaRPr>
          </a:p>
        </p:txBody>
      </p:sp>
      <p:cxnSp>
        <p:nvCxnSpPr>
          <p:cNvPr id="7" name="Straight Connector 6">
            <a:extLst>
              <a:ext uri="{FF2B5EF4-FFF2-40B4-BE49-F238E27FC236}">
                <a16:creationId xmlns:a16="http://schemas.microsoft.com/office/drawing/2014/main" id="{DFBB6A37-452F-4CDC-834F-20E0CB4FA461}"/>
              </a:ext>
            </a:extLst>
          </p:cNvPr>
          <p:cNvCxnSpPr/>
          <p:nvPr/>
        </p:nvCxnSpPr>
        <p:spPr>
          <a:xfrm>
            <a:off x="6173620" y="1341033"/>
            <a:ext cx="0" cy="2760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AF1E0F6-48B2-4FD1-9F08-890B4FAEFE5B}"/>
              </a:ext>
            </a:extLst>
          </p:cNvPr>
          <p:cNvCxnSpPr>
            <a:cxnSpLocks/>
          </p:cNvCxnSpPr>
          <p:nvPr/>
        </p:nvCxnSpPr>
        <p:spPr>
          <a:xfrm flipH="1" flipV="1">
            <a:off x="3257724" y="4096662"/>
            <a:ext cx="6050010" cy="4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BBCF43-CBAB-426D-92B9-24B2C6392710}"/>
              </a:ext>
            </a:extLst>
          </p:cNvPr>
          <p:cNvCxnSpPr/>
          <p:nvPr/>
        </p:nvCxnSpPr>
        <p:spPr>
          <a:xfrm>
            <a:off x="6173620" y="1352627"/>
            <a:ext cx="0" cy="2760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DE1472F-27F8-4FAA-A09A-F4D54ADE4ADB}"/>
              </a:ext>
            </a:extLst>
          </p:cNvPr>
          <p:cNvCxnSpPr>
            <a:cxnSpLocks/>
          </p:cNvCxnSpPr>
          <p:nvPr/>
        </p:nvCxnSpPr>
        <p:spPr>
          <a:xfrm flipH="1" flipV="1">
            <a:off x="3257724" y="4108256"/>
            <a:ext cx="6050010" cy="45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Isosceles Triangle 1">
            <a:extLst>
              <a:ext uri="{FF2B5EF4-FFF2-40B4-BE49-F238E27FC236}">
                <a16:creationId xmlns:a16="http://schemas.microsoft.com/office/drawing/2014/main" id="{09EBE0AC-A278-4232-8AB1-8693EA972435}"/>
              </a:ext>
            </a:extLst>
          </p:cNvPr>
          <p:cNvSpPr/>
          <p:nvPr/>
        </p:nvSpPr>
        <p:spPr>
          <a:xfrm>
            <a:off x="3323036" y="2482705"/>
            <a:ext cx="4929637" cy="1586713"/>
          </a:xfrm>
          <a:prstGeom prst="triangle">
            <a:avLst>
              <a:gd name="adj" fmla="val 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defRPr/>
            </a:pPr>
            <a:endParaRPr lang="en-US" sz="1765">
              <a:solidFill>
                <a:prstClr val="white"/>
              </a:solidFill>
              <a:latin typeface="Calibri" panose="020F0502020204030204"/>
            </a:endParaRPr>
          </a:p>
        </p:txBody>
      </p:sp>
      <p:sp>
        <p:nvSpPr>
          <p:cNvPr id="13" name="Arrow: Right 12">
            <a:extLst>
              <a:ext uri="{FF2B5EF4-FFF2-40B4-BE49-F238E27FC236}">
                <a16:creationId xmlns:a16="http://schemas.microsoft.com/office/drawing/2014/main" id="{458FAEA7-5390-4F9B-957E-A806BEF75A2A}"/>
              </a:ext>
            </a:extLst>
          </p:cNvPr>
          <p:cNvSpPr/>
          <p:nvPr/>
        </p:nvSpPr>
        <p:spPr bwMode="auto">
          <a:xfrm rot="16200000">
            <a:off x="4188913" y="4738030"/>
            <a:ext cx="985777" cy="35846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E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C778E148-4F88-44AD-9741-2C30769D2190}"/>
              </a:ext>
            </a:extLst>
          </p:cNvPr>
          <p:cNvSpPr txBox="1"/>
          <p:nvPr/>
        </p:nvSpPr>
        <p:spPr>
          <a:xfrm>
            <a:off x="2894638" y="5414178"/>
            <a:ext cx="3521801" cy="1052367"/>
          </a:xfrm>
          <a:prstGeom prst="rect">
            <a:avLst/>
          </a:prstGeom>
          <a:noFill/>
        </p:spPr>
        <p:txBody>
          <a:bodyPr wrap="square" lIns="179234" tIns="143387" rIns="179234" bIns="143387" rtlCol="0" anchor="t">
            <a:spAutoFit/>
          </a:bodyPr>
          <a:lstStyle>
            <a:defPPr>
              <a:defRPr lang="en-US"/>
            </a:defPPr>
            <a:lvl1pPr defTabSz="932563">
              <a:lnSpc>
                <a:spcPct val="90000"/>
              </a:lnSpc>
              <a:spcAft>
                <a:spcPts val="600"/>
              </a:spcAft>
              <a:defRPr sz="2800" b="1">
                <a:gradFill>
                  <a:gsLst>
                    <a:gs pos="1770">
                      <a:schemeClr val="bg1"/>
                    </a:gs>
                    <a:gs pos="15044">
                      <a:schemeClr val="bg1"/>
                    </a:gs>
                  </a:gsLst>
                  <a:lin ang="5400000" scaled="1"/>
                </a:gradFill>
                <a:latin typeface="Segoe UI Semilight"/>
              </a:defRPr>
            </a:lvl1pPr>
          </a:lstStyle>
          <a:p>
            <a:pPr algn="ctr" defTabSz="914016">
              <a:spcAft>
                <a:spcPts val="0"/>
              </a:spcAft>
              <a:defRPr/>
            </a:pPr>
            <a:r>
              <a:rPr lang="en-US" sz="2700" b="0">
                <a:gradFill>
                  <a:gsLst>
                    <a:gs pos="1770">
                      <a:prstClr val="white"/>
                    </a:gs>
                    <a:gs pos="15044">
                      <a:prstClr val="white"/>
                    </a:gs>
                  </a:gsLst>
                  <a:lin ang="5400000" scaled="1"/>
                </a:gradFill>
              </a:rPr>
              <a:t>Invest in</a:t>
            </a:r>
            <a:br>
              <a:rPr lang="en-US">
                <a:solidFill>
                  <a:prstClr val="black"/>
                </a:solidFill>
              </a:rPr>
            </a:br>
            <a:r>
              <a:rPr lang="en-US" sz="2700" b="0">
                <a:gradFill>
                  <a:gsLst>
                    <a:gs pos="1770">
                      <a:prstClr val="white"/>
                    </a:gs>
                    <a:gs pos="15044">
                      <a:prstClr val="white"/>
                    </a:gs>
                  </a:gsLst>
                  <a:lin ang="5400000" scaled="1"/>
                </a:gradFill>
              </a:rPr>
              <a:t>Innovation</a:t>
            </a:r>
            <a:endParaRPr lang="en-US" sz="2700" b="0">
              <a:gradFill>
                <a:gsLst>
                  <a:gs pos="1770">
                    <a:prstClr val="white"/>
                  </a:gs>
                  <a:gs pos="15044">
                    <a:prstClr val="white"/>
                  </a:gs>
                </a:gsLst>
                <a:lin ang="5400000" scaled="1"/>
              </a:gradFill>
              <a:cs typeface="Segoe UI Semilight"/>
            </a:endParaRPr>
          </a:p>
        </p:txBody>
      </p:sp>
      <p:sp>
        <p:nvSpPr>
          <p:cNvPr id="17" name="TextBox 16">
            <a:extLst>
              <a:ext uri="{FF2B5EF4-FFF2-40B4-BE49-F238E27FC236}">
                <a16:creationId xmlns:a16="http://schemas.microsoft.com/office/drawing/2014/main" id="{EE2D8ED0-F66A-4864-8465-2B51D19023DD}"/>
              </a:ext>
            </a:extLst>
          </p:cNvPr>
          <p:cNvSpPr txBox="1"/>
          <p:nvPr/>
        </p:nvSpPr>
        <p:spPr>
          <a:xfrm>
            <a:off x="7202673" y="1341034"/>
            <a:ext cx="1556422" cy="677317"/>
          </a:xfrm>
          <a:prstGeom prst="rect">
            <a:avLst/>
          </a:prstGeom>
          <a:noFill/>
        </p:spPr>
        <p:txBody>
          <a:bodyPr wrap="none" lIns="179234" tIns="143387" rIns="179234" bIns="143387" rtlCol="0">
            <a:spAutoFit/>
          </a:bodyPr>
          <a:lstStyle/>
          <a:p>
            <a:pPr defTabSz="914016">
              <a:lnSpc>
                <a:spcPct val="90000"/>
              </a:lnSpc>
              <a:defRPr/>
            </a:pPr>
            <a:r>
              <a:rPr lang="en-US" sz="2745" b="1">
                <a:gradFill>
                  <a:gsLst>
                    <a:gs pos="1770">
                      <a:prstClr val="white"/>
                    </a:gs>
                    <a:gs pos="15044">
                      <a:prstClr val="white"/>
                    </a:gs>
                  </a:gsLst>
                  <a:lin ang="5400000" scaled="1"/>
                </a:gradFill>
                <a:latin typeface="Segoe UI Semilight"/>
              </a:rPr>
              <a:t>Context</a:t>
            </a:r>
          </a:p>
        </p:txBody>
      </p:sp>
      <p:sp>
        <p:nvSpPr>
          <p:cNvPr id="20" name="Arrow: Right 19">
            <a:extLst>
              <a:ext uri="{FF2B5EF4-FFF2-40B4-BE49-F238E27FC236}">
                <a16:creationId xmlns:a16="http://schemas.microsoft.com/office/drawing/2014/main" id="{9D9BCFCB-B1A8-4000-BE32-5B5AB96DA42F}"/>
              </a:ext>
            </a:extLst>
          </p:cNvPr>
          <p:cNvSpPr/>
          <p:nvPr/>
        </p:nvSpPr>
        <p:spPr bwMode="auto">
          <a:xfrm rot="5400000">
            <a:off x="7580553" y="4691429"/>
            <a:ext cx="985777" cy="358464"/>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EN"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25F82625-2D7A-4D49-8734-1937E9A35284}"/>
              </a:ext>
            </a:extLst>
          </p:cNvPr>
          <p:cNvSpPr txBox="1"/>
          <p:nvPr/>
        </p:nvSpPr>
        <p:spPr>
          <a:xfrm>
            <a:off x="5830738" y="5294048"/>
            <a:ext cx="4471942" cy="1433764"/>
          </a:xfrm>
          <a:prstGeom prst="rect">
            <a:avLst/>
          </a:prstGeom>
          <a:noFill/>
        </p:spPr>
        <p:txBody>
          <a:bodyPr wrap="square" lIns="179234" tIns="143387" rIns="179234" bIns="143387" rtlCol="0" anchor="t">
            <a:spAutoFit/>
          </a:bodyPr>
          <a:lstStyle>
            <a:defPPr>
              <a:defRPr lang="en-US"/>
            </a:defPPr>
            <a:lvl1pPr defTabSz="932563">
              <a:lnSpc>
                <a:spcPct val="90000"/>
              </a:lnSpc>
              <a:spcAft>
                <a:spcPts val="600"/>
              </a:spcAft>
              <a:defRPr sz="2800" b="1">
                <a:gradFill>
                  <a:gsLst>
                    <a:gs pos="1770">
                      <a:schemeClr val="bg1"/>
                    </a:gs>
                    <a:gs pos="15044">
                      <a:schemeClr val="bg1"/>
                    </a:gs>
                  </a:gsLst>
                  <a:lin ang="5400000" scaled="1"/>
                </a:gradFill>
                <a:latin typeface="Segoe UI Semilight"/>
              </a:defRPr>
            </a:lvl1pPr>
          </a:lstStyle>
          <a:p>
            <a:pPr algn="ctr" defTabSz="914016">
              <a:spcAft>
                <a:spcPts val="0"/>
              </a:spcAft>
              <a:defRPr/>
            </a:pPr>
            <a:r>
              <a:rPr lang="en-US" sz="2700" b="0">
                <a:gradFill>
                  <a:gsLst>
                    <a:gs pos="1770">
                      <a:prstClr val="white"/>
                    </a:gs>
                    <a:gs pos="15044">
                      <a:prstClr val="white"/>
                    </a:gs>
                  </a:gsLst>
                  <a:lin ang="5400000" scaled="1"/>
                </a:gradFill>
              </a:rPr>
              <a:t>Buy </a:t>
            </a:r>
            <a:br>
              <a:rPr lang="en-US">
                <a:solidFill>
                  <a:prstClr val="black"/>
                </a:solidFill>
              </a:rPr>
            </a:br>
            <a:r>
              <a:rPr lang="en-US" sz="2700" b="0">
                <a:gradFill>
                  <a:gsLst>
                    <a:gs pos="1770">
                      <a:prstClr val="white"/>
                    </a:gs>
                    <a:gs pos="15044">
                      <a:prstClr val="white"/>
                    </a:gs>
                  </a:gsLst>
                  <a:lin ang="5400000" scaled="1"/>
                </a:gradFill>
                <a:cs typeface="Segoe UI Semilight"/>
              </a:rPr>
              <a:t>Infrastructure and SaaS</a:t>
            </a:r>
            <a:br>
              <a:rPr lang="en-US">
                <a:solidFill>
                  <a:prstClr val="black"/>
                </a:solidFill>
              </a:rPr>
            </a:br>
            <a:r>
              <a:rPr lang="en-US" sz="2700" b="0">
                <a:gradFill>
                  <a:gsLst>
                    <a:gs pos="1770">
                      <a:prstClr val="white"/>
                    </a:gs>
                    <a:gs pos="15044">
                      <a:prstClr val="white"/>
                    </a:gs>
                  </a:gsLst>
                  <a:lin ang="5400000" scaled="1"/>
                </a:gradFill>
                <a:cs typeface="Segoe UI Semilight"/>
              </a:rPr>
              <a:t>Automate</a:t>
            </a:r>
            <a:endParaRPr lang="en-US">
              <a:gradFill>
                <a:gsLst>
                  <a:gs pos="1770">
                    <a:prstClr val="white"/>
                  </a:gs>
                  <a:gs pos="15044">
                    <a:prstClr val="white"/>
                  </a:gs>
                </a:gsLst>
                <a:lin ang="5400000" scaled="1"/>
              </a:gradFill>
            </a:endParaRPr>
          </a:p>
        </p:txBody>
      </p:sp>
      <p:pic>
        <p:nvPicPr>
          <p:cNvPr id="23" name="Graphic 22" descr="Group">
            <a:extLst>
              <a:ext uri="{FF2B5EF4-FFF2-40B4-BE49-F238E27FC236}">
                <a16:creationId xmlns:a16="http://schemas.microsoft.com/office/drawing/2014/main" id="{29A3BFDE-FBA6-45E4-B120-93AD449012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88169" y="2988755"/>
            <a:ext cx="914400" cy="914400"/>
          </a:xfrm>
          <a:prstGeom prst="rect">
            <a:avLst/>
          </a:prstGeom>
        </p:spPr>
      </p:pic>
    </p:spTree>
    <p:extLst>
      <p:ext uri="{BB962C8B-B14F-4D97-AF65-F5344CB8AC3E}">
        <p14:creationId xmlns:p14="http://schemas.microsoft.com/office/powerpoint/2010/main" val="318581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77BFD00-C1FF-4B96-B483-C75CCBCAC3D3}"/>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r="50041"/>
          <a:stretch/>
        </p:blipFill>
        <p:spPr>
          <a:xfrm>
            <a:off x="2" y="487"/>
            <a:ext cx="6090134" cy="6861082"/>
          </a:xfrm>
          <a:prstGeom prst="rect">
            <a:avLst/>
          </a:prstGeom>
          <a:solidFill>
            <a:schemeClr val="bg2"/>
          </a:solidFill>
        </p:spPr>
      </p:pic>
      <p:pic>
        <p:nvPicPr>
          <p:cNvPr id="3" name="Picture 2">
            <a:extLst>
              <a:ext uri="{FF2B5EF4-FFF2-40B4-BE49-F238E27FC236}">
                <a16:creationId xmlns:a16="http://schemas.microsoft.com/office/drawing/2014/main" id="{AD9B5819-CEF2-4A93-A226-2D5E6811FED8}"/>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l="50041"/>
          <a:stretch/>
        </p:blipFill>
        <p:spPr>
          <a:xfrm>
            <a:off x="6101002" y="487"/>
            <a:ext cx="6090134" cy="6861082"/>
          </a:xfrm>
          <a:prstGeom prst="rect">
            <a:avLst/>
          </a:prstGeom>
          <a:solidFill>
            <a:schemeClr val="bg2"/>
          </a:solidFill>
        </p:spPr>
      </p:pic>
      <p:sp>
        <p:nvSpPr>
          <p:cNvPr id="4" name="Title 3">
            <a:extLst>
              <a:ext uri="{FF2B5EF4-FFF2-40B4-BE49-F238E27FC236}">
                <a16:creationId xmlns:a16="http://schemas.microsoft.com/office/drawing/2014/main" id="{6557323D-0781-4191-89AE-7FB0AD29CC7F}"/>
              </a:ext>
            </a:extLst>
          </p:cNvPr>
          <p:cNvSpPr>
            <a:spLocks noGrp="1"/>
          </p:cNvSpPr>
          <p:nvPr>
            <p:ph type="title"/>
          </p:nvPr>
        </p:nvSpPr>
        <p:spPr/>
        <p:txBody>
          <a:bodyPr/>
          <a:lstStyle/>
          <a:p>
            <a:r>
              <a:rPr lang="en-US">
                <a:solidFill>
                  <a:schemeClr val="tx1"/>
                </a:solidFill>
              </a:rPr>
              <a:t>The last 20 years…		   				</a:t>
            </a:r>
            <a:endParaRPr lang="en-EN">
              <a:solidFill>
                <a:schemeClr val="tx1"/>
              </a:solidFill>
            </a:endParaRPr>
          </a:p>
        </p:txBody>
      </p:sp>
      <p:sp>
        <p:nvSpPr>
          <p:cNvPr id="69" name="Content Placeholder 14">
            <a:extLst>
              <a:ext uri="{FF2B5EF4-FFF2-40B4-BE49-F238E27FC236}">
                <a16:creationId xmlns:a16="http://schemas.microsoft.com/office/drawing/2014/main" id="{72694B14-F914-417F-A67E-984C6FDECE10}"/>
              </a:ext>
            </a:extLst>
          </p:cNvPr>
          <p:cNvSpPr txBox="1">
            <a:spLocks/>
          </p:cNvSpPr>
          <p:nvPr/>
        </p:nvSpPr>
        <p:spPr>
          <a:xfrm>
            <a:off x="7621157" y="3838022"/>
            <a:ext cx="4202473" cy="2443046"/>
          </a:xfrm>
          <a:prstGeom prst="rect">
            <a:avLst/>
          </a:prstGeom>
        </p:spPr>
        <p:txBody>
          <a:bodyPr vert="horz" lIns="179285" tIns="143428" rIns="179285" bIns="14342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33" lvl="1" indent="-283233" defTabSz="914225">
              <a:defRPr/>
            </a:pPr>
            <a:r>
              <a:rPr lang="en-US" sz="1961">
                <a:gradFill>
                  <a:gsLst>
                    <a:gs pos="19000">
                      <a:srgbClr val="FFFFFF"/>
                    </a:gs>
                    <a:gs pos="48000">
                      <a:srgbClr val="FFFFFF"/>
                    </a:gs>
                  </a:gsLst>
                  <a:lin ang="5400000" scaled="0"/>
                </a:gradFill>
                <a:latin typeface="Segoe UI Semilight"/>
              </a:rPr>
              <a:t>Focused on faults, uptime and isolated automation</a:t>
            </a:r>
          </a:p>
          <a:p>
            <a:pPr marL="283233" lvl="1" indent="-283233" defTabSz="914225">
              <a:defRPr/>
            </a:pPr>
            <a:r>
              <a:rPr lang="en-US" sz="1961">
                <a:gradFill>
                  <a:gsLst>
                    <a:gs pos="19000">
                      <a:srgbClr val="FFFFFF"/>
                    </a:gs>
                    <a:gs pos="48000">
                      <a:srgbClr val="FFFFFF"/>
                    </a:gs>
                  </a:gsLst>
                  <a:lin ang="5400000" scaled="0"/>
                </a:gradFill>
                <a:latin typeface="Segoe UI Semilight"/>
              </a:rPr>
              <a:t>Focus on reliability, compliance, and financial management</a:t>
            </a:r>
          </a:p>
          <a:p>
            <a:pPr marL="283233" lvl="1" indent="-283233" defTabSz="914225">
              <a:defRPr/>
            </a:pPr>
            <a:r>
              <a:rPr lang="en-CA" sz="1961">
                <a:gradFill>
                  <a:gsLst>
                    <a:gs pos="19000">
                      <a:srgbClr val="FFFFFF"/>
                    </a:gs>
                    <a:gs pos="48000">
                      <a:srgbClr val="FFFFFF"/>
                    </a:gs>
                  </a:gsLst>
                  <a:lin ang="5400000" scaled="0"/>
                </a:gradFill>
                <a:latin typeface="Segoe UI Semilight"/>
              </a:rPr>
              <a:t>Intermediaries, strict control, and long lead times to deploy</a:t>
            </a:r>
            <a:endParaRPr lang="en-US" sz="1961">
              <a:gradFill>
                <a:gsLst>
                  <a:gs pos="19000">
                    <a:srgbClr val="FFFFFF"/>
                  </a:gs>
                  <a:gs pos="48000">
                    <a:srgbClr val="FFFFFF"/>
                  </a:gs>
                </a:gsLst>
                <a:lin ang="5400000" scaled="0"/>
              </a:gradFill>
              <a:latin typeface="Segoe UI Semilight"/>
            </a:endParaRPr>
          </a:p>
          <a:p>
            <a:pPr marL="685668" lvl="1" indent="-228556" defTabSz="914225">
              <a:defRPr/>
            </a:pPr>
            <a:endParaRPr lang="en-US" sz="1961">
              <a:gradFill>
                <a:gsLst>
                  <a:gs pos="19000">
                    <a:srgbClr val="FFFFFF"/>
                  </a:gs>
                  <a:gs pos="48000">
                    <a:srgbClr val="FFFFFF"/>
                  </a:gs>
                </a:gsLst>
                <a:lin ang="5400000" scaled="0"/>
              </a:gradFill>
              <a:latin typeface="Segoe UI Semilight"/>
            </a:endParaRPr>
          </a:p>
        </p:txBody>
      </p:sp>
      <p:sp>
        <p:nvSpPr>
          <p:cNvPr id="70" name="Rectangle 69">
            <a:extLst>
              <a:ext uri="{FF2B5EF4-FFF2-40B4-BE49-F238E27FC236}">
                <a16:creationId xmlns:a16="http://schemas.microsoft.com/office/drawing/2014/main" id="{F98B7728-8369-4B78-8055-114B59184CCD}"/>
              </a:ext>
            </a:extLst>
          </p:cNvPr>
          <p:cNvSpPr/>
          <p:nvPr/>
        </p:nvSpPr>
        <p:spPr>
          <a:xfrm>
            <a:off x="669187" y="1639490"/>
            <a:ext cx="4075111" cy="14078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3921" kern="0">
                <a:gradFill>
                  <a:gsLst>
                    <a:gs pos="19000">
                      <a:srgbClr val="FFFFFF"/>
                    </a:gs>
                    <a:gs pos="48000">
                      <a:srgbClr val="FFFFFF"/>
                    </a:gs>
                  </a:gsLst>
                  <a:lin ang="5400000" scaled="0"/>
                </a:gradFill>
                <a:latin typeface="Segoe UI Light"/>
              </a:rPr>
              <a:t>Development</a:t>
            </a:r>
          </a:p>
        </p:txBody>
      </p:sp>
      <p:sp>
        <p:nvSpPr>
          <p:cNvPr id="71" name="Rectangle 70">
            <a:extLst>
              <a:ext uri="{FF2B5EF4-FFF2-40B4-BE49-F238E27FC236}">
                <a16:creationId xmlns:a16="http://schemas.microsoft.com/office/drawing/2014/main" id="{FFE66356-85F7-4DB4-8F1F-9DCA99AFE5C0}"/>
              </a:ext>
            </a:extLst>
          </p:cNvPr>
          <p:cNvSpPr/>
          <p:nvPr/>
        </p:nvSpPr>
        <p:spPr>
          <a:xfrm>
            <a:off x="669185" y="3093222"/>
            <a:ext cx="1320166" cy="4476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Develop</a:t>
            </a:r>
          </a:p>
        </p:txBody>
      </p:sp>
      <p:sp>
        <p:nvSpPr>
          <p:cNvPr id="72" name="Rectangle 71">
            <a:extLst>
              <a:ext uri="{FF2B5EF4-FFF2-40B4-BE49-F238E27FC236}">
                <a16:creationId xmlns:a16="http://schemas.microsoft.com/office/drawing/2014/main" id="{ED6CBFA3-AD05-4AD8-9AFE-944D6C7E2C5A}"/>
              </a:ext>
            </a:extLst>
          </p:cNvPr>
          <p:cNvSpPr/>
          <p:nvPr/>
        </p:nvSpPr>
        <p:spPr>
          <a:xfrm>
            <a:off x="2049359" y="3093222"/>
            <a:ext cx="1320166" cy="4476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Test</a:t>
            </a:r>
          </a:p>
        </p:txBody>
      </p:sp>
      <p:sp>
        <p:nvSpPr>
          <p:cNvPr id="73" name="Rectangle 72">
            <a:extLst>
              <a:ext uri="{FF2B5EF4-FFF2-40B4-BE49-F238E27FC236}">
                <a16:creationId xmlns:a16="http://schemas.microsoft.com/office/drawing/2014/main" id="{D9343770-68A1-4EDE-B5B6-07D797327F7E}"/>
              </a:ext>
            </a:extLst>
          </p:cNvPr>
          <p:cNvSpPr/>
          <p:nvPr/>
        </p:nvSpPr>
        <p:spPr>
          <a:xfrm>
            <a:off x="3424131" y="3093222"/>
            <a:ext cx="1320166" cy="447625"/>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Maintain</a:t>
            </a:r>
          </a:p>
        </p:txBody>
      </p:sp>
      <p:sp>
        <p:nvSpPr>
          <p:cNvPr id="74" name="Rectangle 73">
            <a:extLst>
              <a:ext uri="{FF2B5EF4-FFF2-40B4-BE49-F238E27FC236}">
                <a16:creationId xmlns:a16="http://schemas.microsoft.com/office/drawing/2014/main" id="{30237F01-D7E0-4033-B796-91F4CCA2C380}"/>
              </a:ext>
            </a:extLst>
          </p:cNvPr>
          <p:cNvSpPr/>
          <p:nvPr/>
        </p:nvSpPr>
        <p:spPr>
          <a:xfrm>
            <a:off x="7503340" y="1664927"/>
            <a:ext cx="4075111" cy="140781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3921" kern="0">
                <a:gradFill>
                  <a:gsLst>
                    <a:gs pos="19000">
                      <a:srgbClr val="FFFFFF"/>
                    </a:gs>
                    <a:gs pos="48000">
                      <a:srgbClr val="FFFFFF"/>
                    </a:gs>
                  </a:gsLst>
                  <a:lin ang="5400000" scaled="0"/>
                </a:gradFill>
                <a:latin typeface="Segoe UI Light"/>
              </a:rPr>
              <a:t>Operations</a:t>
            </a:r>
          </a:p>
        </p:txBody>
      </p:sp>
      <p:sp>
        <p:nvSpPr>
          <p:cNvPr id="75" name="Rectangle 74">
            <a:extLst>
              <a:ext uri="{FF2B5EF4-FFF2-40B4-BE49-F238E27FC236}">
                <a16:creationId xmlns:a16="http://schemas.microsoft.com/office/drawing/2014/main" id="{D2CBE921-2783-45CF-8AA5-A415871E9D8C}"/>
              </a:ext>
            </a:extLst>
          </p:cNvPr>
          <p:cNvSpPr/>
          <p:nvPr/>
        </p:nvSpPr>
        <p:spPr>
          <a:xfrm>
            <a:off x="7503342" y="3118661"/>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Build</a:t>
            </a:r>
          </a:p>
        </p:txBody>
      </p:sp>
      <p:sp>
        <p:nvSpPr>
          <p:cNvPr id="76" name="Rectangle 75">
            <a:extLst>
              <a:ext uri="{FF2B5EF4-FFF2-40B4-BE49-F238E27FC236}">
                <a16:creationId xmlns:a16="http://schemas.microsoft.com/office/drawing/2014/main" id="{9B900F95-F45B-423E-B6C2-37C5683D05A4}"/>
              </a:ext>
            </a:extLst>
          </p:cNvPr>
          <p:cNvSpPr/>
          <p:nvPr/>
        </p:nvSpPr>
        <p:spPr>
          <a:xfrm>
            <a:off x="8535379" y="3118660"/>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600" kern="0">
                <a:gradFill>
                  <a:gsLst>
                    <a:gs pos="19000">
                      <a:srgbClr val="FFFFFF"/>
                    </a:gs>
                    <a:gs pos="48000">
                      <a:srgbClr val="FFFFFF"/>
                    </a:gs>
                  </a:gsLst>
                  <a:lin ang="5400000" scaled="0"/>
                </a:gradFill>
                <a:latin typeface="Segoe UI Semilight"/>
              </a:rPr>
              <a:t>Stabilize</a:t>
            </a:r>
          </a:p>
        </p:txBody>
      </p:sp>
      <p:sp>
        <p:nvSpPr>
          <p:cNvPr id="77" name="Rectangle 76">
            <a:extLst>
              <a:ext uri="{FF2B5EF4-FFF2-40B4-BE49-F238E27FC236}">
                <a16:creationId xmlns:a16="http://schemas.microsoft.com/office/drawing/2014/main" id="{8EE46DAF-8415-4BFC-AA33-AC39EF69FB59}"/>
              </a:ext>
            </a:extLst>
          </p:cNvPr>
          <p:cNvSpPr/>
          <p:nvPr/>
        </p:nvSpPr>
        <p:spPr>
          <a:xfrm>
            <a:off x="9567417" y="3118659"/>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Deploy</a:t>
            </a:r>
          </a:p>
        </p:txBody>
      </p:sp>
      <p:sp>
        <p:nvSpPr>
          <p:cNvPr id="78" name="Rectangle 77">
            <a:extLst>
              <a:ext uri="{FF2B5EF4-FFF2-40B4-BE49-F238E27FC236}">
                <a16:creationId xmlns:a16="http://schemas.microsoft.com/office/drawing/2014/main" id="{D28C5AF6-2629-4D0B-A1DC-23EF45BFEC88}"/>
              </a:ext>
            </a:extLst>
          </p:cNvPr>
          <p:cNvSpPr/>
          <p:nvPr/>
        </p:nvSpPr>
        <p:spPr>
          <a:xfrm>
            <a:off x="10599455" y="3118659"/>
            <a:ext cx="978995" cy="44762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914225">
              <a:defRPr/>
            </a:pPr>
            <a:r>
              <a:rPr lang="en-US" sz="1765" kern="0">
                <a:gradFill>
                  <a:gsLst>
                    <a:gs pos="19000">
                      <a:srgbClr val="FFFFFF"/>
                    </a:gs>
                    <a:gs pos="48000">
                      <a:srgbClr val="FFFFFF"/>
                    </a:gs>
                  </a:gsLst>
                  <a:lin ang="5400000" scaled="0"/>
                </a:gradFill>
                <a:latin typeface="Segoe UI Semilight"/>
              </a:rPr>
              <a:t>Support</a:t>
            </a:r>
          </a:p>
        </p:txBody>
      </p:sp>
      <p:sp>
        <p:nvSpPr>
          <p:cNvPr id="79" name="Content Placeholder 14">
            <a:extLst>
              <a:ext uri="{FF2B5EF4-FFF2-40B4-BE49-F238E27FC236}">
                <a16:creationId xmlns:a16="http://schemas.microsoft.com/office/drawing/2014/main" id="{B9F9C08F-9D34-4CB8-9C68-19B77F0EEE04}"/>
              </a:ext>
            </a:extLst>
          </p:cNvPr>
          <p:cNvSpPr txBox="1">
            <a:spLocks/>
          </p:cNvSpPr>
          <p:nvPr/>
        </p:nvSpPr>
        <p:spPr>
          <a:xfrm>
            <a:off x="602866" y="3838022"/>
            <a:ext cx="4202473" cy="2443046"/>
          </a:xfrm>
          <a:prstGeom prst="rect">
            <a:avLst/>
          </a:prstGeom>
        </p:spPr>
        <p:txBody>
          <a:bodyPr vert="horz" lIns="179285" tIns="143428" rIns="179285" bIns="14342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3233" lvl="1" indent="-283233" defTabSz="914225">
              <a:defRPr/>
            </a:pPr>
            <a:r>
              <a:rPr lang="en-US" sz="1961">
                <a:gradFill>
                  <a:gsLst>
                    <a:gs pos="19000">
                      <a:srgbClr val="FFFFFF"/>
                    </a:gs>
                    <a:gs pos="48000">
                      <a:srgbClr val="FFFFFF"/>
                    </a:gs>
                  </a:gsLst>
                  <a:lin ang="5400000" scaled="0"/>
                </a:gradFill>
                <a:latin typeface="Segoe UI Semilight"/>
              </a:rPr>
              <a:t>Translate business requirements to code</a:t>
            </a:r>
          </a:p>
          <a:p>
            <a:pPr marL="283233" lvl="1" indent="-283233" defTabSz="914225">
              <a:defRPr/>
            </a:pPr>
            <a:r>
              <a:rPr lang="en-US" sz="1961">
                <a:gradFill>
                  <a:gsLst>
                    <a:gs pos="19000">
                      <a:srgbClr val="FFFFFF"/>
                    </a:gs>
                    <a:gs pos="48000">
                      <a:srgbClr val="FFFFFF"/>
                    </a:gs>
                  </a:gsLst>
                  <a:lin ang="5400000" scaled="0"/>
                </a:gradFill>
                <a:latin typeface="Segoe UI Semilight"/>
              </a:rPr>
              <a:t>Focus on completing feature work on time with quality</a:t>
            </a:r>
          </a:p>
          <a:p>
            <a:pPr marL="685668" lvl="1" indent="-228556" defTabSz="914225">
              <a:defRPr/>
            </a:pPr>
            <a:endParaRPr lang="en-US" sz="1961">
              <a:gradFill>
                <a:gsLst>
                  <a:gs pos="19000">
                    <a:srgbClr val="FFFFFF"/>
                  </a:gs>
                  <a:gs pos="48000">
                    <a:srgbClr val="FFFFFF"/>
                  </a:gs>
                </a:gsLst>
                <a:lin ang="5400000" scaled="0"/>
              </a:gradFill>
              <a:latin typeface="Segoe UI Semilight"/>
            </a:endParaRPr>
          </a:p>
        </p:txBody>
      </p:sp>
      <p:sp>
        <p:nvSpPr>
          <p:cNvPr id="85" name="Rectangle 84">
            <a:extLst>
              <a:ext uri="{FF2B5EF4-FFF2-40B4-BE49-F238E27FC236}">
                <a16:creationId xmlns:a16="http://schemas.microsoft.com/office/drawing/2014/main" id="{7C78495E-56D4-4FAE-B366-2F6F748A37EC}"/>
              </a:ext>
            </a:extLst>
          </p:cNvPr>
          <p:cNvSpPr/>
          <p:nvPr/>
        </p:nvSpPr>
        <p:spPr bwMode="auto">
          <a:xfrm>
            <a:off x="5065112" y="487"/>
            <a:ext cx="2061777" cy="68570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353" b="1">
                <a:gradFill>
                  <a:gsLst>
                    <a:gs pos="19000">
                      <a:srgbClr val="FFFFFF"/>
                    </a:gs>
                    <a:gs pos="48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Chasm of despair</a:t>
            </a:r>
          </a:p>
        </p:txBody>
      </p:sp>
    </p:spTree>
    <p:extLst>
      <p:ext uri="{BB962C8B-B14F-4D97-AF65-F5344CB8AC3E}">
        <p14:creationId xmlns:p14="http://schemas.microsoft.com/office/powerpoint/2010/main" val="196081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fade">
                                      <p:cBhvr>
                                        <p:cTn id="11" dur="500"/>
                                        <p:tgtEl>
                                          <p:spTgt spid="7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500"/>
                                        <p:tgtEl>
                                          <p:spTgt spid="7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3.82436E-6 3.03677E-6 L 0.03778 -5.54298E-17 " pathEditMode="relative" rAng="0" ptsTypes="AA">
                                      <p:cBhvr>
                                        <p:cTn id="45" dur="1500" fill="hold"/>
                                        <p:tgtEl>
                                          <p:spTgt spid="3"/>
                                        </p:tgtEl>
                                        <p:attrNameLst>
                                          <p:attrName>ppt_x</p:attrName>
                                          <p:attrName>ppt_y</p:attrName>
                                        </p:attrNameLst>
                                      </p:cBhvr>
                                      <p:rCtr x="1736" y="-23"/>
                                    </p:animMotion>
                                  </p:childTnLst>
                                </p:cTn>
                              </p:par>
                              <p:par>
                                <p:cTn id="46" presetID="42" presetClass="path" presetSubtype="0" accel="50000" decel="50000" fill="hold" nodeType="withEffect">
                                  <p:stCondLst>
                                    <p:cond delay="0"/>
                                  </p:stCondLst>
                                  <p:childTnLst>
                                    <p:animMotion origin="layout" path="M -8.78223E-7 3.03677E-6 L -0.03677 -5.54298E-17 " pathEditMode="relative" rAng="0" ptsTypes="AA">
                                      <p:cBhvr>
                                        <p:cTn id="47" dur="1500" fill="hold"/>
                                        <p:tgtEl>
                                          <p:spTgt spid="17"/>
                                        </p:tgtEl>
                                        <p:attrNameLst>
                                          <p:attrName>ppt_x</p:attrName>
                                          <p:attrName>ppt_y</p:attrName>
                                        </p:attrNameLst>
                                      </p:cBhvr>
                                      <p:rCtr x="-2132" y="-23"/>
                                    </p:animMotion>
                                  </p:childTnLst>
                                </p:cTn>
                              </p:par>
                              <p:par>
                                <p:cTn id="48" presetID="16" presetClass="entr" presetSubtype="37" fill="hold" grpId="0" nodeType="withEffect">
                                  <p:stCondLst>
                                    <p:cond delay="1000"/>
                                  </p:stCondLst>
                                  <p:childTnLst>
                                    <p:set>
                                      <p:cBhvr>
                                        <p:cTn id="49" dur="1" fill="hold">
                                          <p:stCondLst>
                                            <p:cond delay="0"/>
                                          </p:stCondLst>
                                        </p:cTn>
                                        <p:tgtEl>
                                          <p:spTgt spid="85"/>
                                        </p:tgtEl>
                                        <p:attrNameLst>
                                          <p:attrName>style.visibility</p:attrName>
                                        </p:attrNameLst>
                                      </p:cBhvr>
                                      <p:to>
                                        <p:strVal val="visible"/>
                                      </p:to>
                                    </p:set>
                                    <p:animEffect transition="in" filter="barn(outVertical)">
                                      <p:cBhvr>
                                        <p:cTn id="5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animBg="1"/>
      <p:bldP spid="71" grpId="0" animBg="1"/>
      <p:bldP spid="72" grpId="0" animBg="1"/>
      <p:bldP spid="73" grpId="0" animBg="1"/>
      <p:bldP spid="74" grpId="0" animBg="1"/>
      <p:bldP spid="75" grpId="0" animBg="1"/>
      <p:bldP spid="76" grpId="0" animBg="1"/>
      <p:bldP spid="77" grpId="0" animBg="1"/>
      <p:bldP spid="78" grpId="0" animBg="1"/>
      <p:bldP spid="79" grpId="0"/>
      <p:bldP spid="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F5D5BBC7-B45E-4D4D-919A-569C2BB6832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a:ext>
            </a:extLst>
          </a:blip>
          <a:srcRect/>
          <a:stretch/>
        </p:blipFill>
        <p:spPr>
          <a:xfrm>
            <a:off x="1730" y="-3567"/>
            <a:ext cx="12190271" cy="6861082"/>
          </a:xfrm>
          <a:prstGeom prst="rect">
            <a:avLst/>
          </a:prstGeom>
          <a:solidFill>
            <a:schemeClr val="bg2"/>
          </a:solidFill>
        </p:spPr>
      </p:pic>
      <p:sp>
        <p:nvSpPr>
          <p:cNvPr id="20" name="TextBox 19">
            <a:extLst>
              <a:ext uri="{FF2B5EF4-FFF2-40B4-BE49-F238E27FC236}">
                <a16:creationId xmlns:a16="http://schemas.microsoft.com/office/drawing/2014/main" id="{8C2A9457-009C-4BF5-A891-0B5CE5CF469F}"/>
              </a:ext>
            </a:extLst>
          </p:cNvPr>
          <p:cNvSpPr txBox="1">
            <a:spLocks noChangeAspect="1"/>
          </p:cNvSpPr>
          <p:nvPr/>
        </p:nvSpPr>
        <p:spPr>
          <a:xfrm>
            <a:off x="3260934" y="4858788"/>
            <a:ext cx="1089433"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Process</a:t>
            </a:r>
          </a:p>
        </p:txBody>
      </p:sp>
      <p:sp>
        <p:nvSpPr>
          <p:cNvPr id="21" name="TextBox 20">
            <a:extLst>
              <a:ext uri="{FF2B5EF4-FFF2-40B4-BE49-F238E27FC236}">
                <a16:creationId xmlns:a16="http://schemas.microsoft.com/office/drawing/2014/main" id="{310E6189-7ABA-4789-B6C9-A4E80548708F}"/>
              </a:ext>
            </a:extLst>
          </p:cNvPr>
          <p:cNvSpPr txBox="1">
            <a:spLocks noChangeAspect="1"/>
          </p:cNvSpPr>
          <p:nvPr/>
        </p:nvSpPr>
        <p:spPr>
          <a:xfrm>
            <a:off x="7674511" y="4858788"/>
            <a:ext cx="1199625"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Platform</a:t>
            </a:r>
          </a:p>
        </p:txBody>
      </p:sp>
      <p:sp>
        <p:nvSpPr>
          <p:cNvPr id="22" name="TextBox 21">
            <a:extLst>
              <a:ext uri="{FF2B5EF4-FFF2-40B4-BE49-F238E27FC236}">
                <a16:creationId xmlns:a16="http://schemas.microsoft.com/office/drawing/2014/main" id="{014596EB-9CF9-44AA-B5CD-6031BB0B2CF5}"/>
              </a:ext>
            </a:extLst>
          </p:cNvPr>
          <p:cNvSpPr txBox="1">
            <a:spLocks noChangeAspect="1"/>
          </p:cNvSpPr>
          <p:nvPr/>
        </p:nvSpPr>
        <p:spPr>
          <a:xfrm>
            <a:off x="5427136" y="1511914"/>
            <a:ext cx="1337728"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Outcomes</a:t>
            </a:r>
          </a:p>
        </p:txBody>
      </p:sp>
      <p:sp>
        <p:nvSpPr>
          <p:cNvPr id="38" name="TextBox 37">
            <a:extLst>
              <a:ext uri="{FF2B5EF4-FFF2-40B4-BE49-F238E27FC236}">
                <a16:creationId xmlns:a16="http://schemas.microsoft.com/office/drawing/2014/main" id="{AE8DEA53-5982-4FC6-A3F6-A1675A7EDF89}"/>
              </a:ext>
            </a:extLst>
          </p:cNvPr>
          <p:cNvSpPr txBox="1">
            <a:spLocks noChangeAspect="1"/>
          </p:cNvSpPr>
          <p:nvPr/>
        </p:nvSpPr>
        <p:spPr>
          <a:xfrm>
            <a:off x="2991437" y="3249016"/>
            <a:ext cx="1070575"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Culture</a:t>
            </a:r>
          </a:p>
        </p:txBody>
      </p:sp>
      <p:sp>
        <p:nvSpPr>
          <p:cNvPr id="40" name="TextBox 39">
            <a:extLst>
              <a:ext uri="{FF2B5EF4-FFF2-40B4-BE49-F238E27FC236}">
                <a16:creationId xmlns:a16="http://schemas.microsoft.com/office/drawing/2014/main" id="{B1EC14BA-8688-4441-928B-3F6BD43A0B3D}"/>
              </a:ext>
            </a:extLst>
          </p:cNvPr>
          <p:cNvSpPr txBox="1">
            <a:spLocks noChangeAspect="1"/>
          </p:cNvSpPr>
          <p:nvPr/>
        </p:nvSpPr>
        <p:spPr>
          <a:xfrm>
            <a:off x="8035153" y="3249016"/>
            <a:ext cx="1288509" cy="506858"/>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14367">
              <a:spcAft>
                <a:spcPts val="588"/>
              </a:spcAft>
            </a:pPr>
            <a:r>
              <a:rPr lang="en-US" sz="1568" spc="49">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Toolchain</a:t>
            </a:r>
          </a:p>
        </p:txBody>
      </p:sp>
      <p:sp>
        <p:nvSpPr>
          <p:cNvPr id="42" name="MS cloud text">
            <a:extLst>
              <a:ext uri="{FF2B5EF4-FFF2-40B4-BE49-F238E27FC236}">
                <a16:creationId xmlns:a16="http://schemas.microsoft.com/office/drawing/2014/main" id="{EBA2489A-40D6-4C5F-BF69-6EB472E68981}"/>
              </a:ext>
            </a:extLst>
          </p:cNvPr>
          <p:cNvSpPr txBox="1">
            <a:spLocks/>
          </p:cNvSpPr>
          <p:nvPr/>
        </p:nvSpPr>
        <p:spPr>
          <a:xfrm>
            <a:off x="12240070" y="1733986"/>
            <a:ext cx="1586297"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Foundation</a:t>
            </a:r>
          </a:p>
        </p:txBody>
      </p:sp>
      <p:sp>
        <p:nvSpPr>
          <p:cNvPr id="51" name="Title 50">
            <a:extLst>
              <a:ext uri="{FF2B5EF4-FFF2-40B4-BE49-F238E27FC236}">
                <a16:creationId xmlns:a16="http://schemas.microsoft.com/office/drawing/2014/main" id="{2A3CECC5-B1AD-44C9-B804-DC02541F5744}"/>
              </a:ext>
            </a:extLst>
          </p:cNvPr>
          <p:cNvSpPr>
            <a:spLocks noGrp="1"/>
          </p:cNvSpPr>
          <p:nvPr>
            <p:ph type="title"/>
          </p:nvPr>
        </p:nvSpPr>
        <p:spPr>
          <a:xfrm>
            <a:off x="269241" y="289957"/>
            <a:ext cx="11655840" cy="899537"/>
          </a:xfrm>
        </p:spPr>
        <p:txBody>
          <a:bodyPr/>
          <a:lstStyle/>
          <a:p>
            <a:r>
              <a:rPr lang="en-US">
                <a:gradFill>
                  <a:gsLst>
                    <a:gs pos="10078">
                      <a:schemeClr val="bg1"/>
                    </a:gs>
                    <a:gs pos="30000">
                      <a:schemeClr val="bg1"/>
                    </a:gs>
                  </a:gsLst>
                  <a:lin ang="5400000" scaled="0"/>
                </a:gradFill>
              </a:rPr>
              <a:t>The next 20 will be a period of alignment</a:t>
            </a:r>
          </a:p>
        </p:txBody>
      </p:sp>
      <p:sp>
        <p:nvSpPr>
          <p:cNvPr id="52" name="Oval 51">
            <a:extLst>
              <a:ext uri="{FF2B5EF4-FFF2-40B4-BE49-F238E27FC236}">
                <a16:creationId xmlns:a16="http://schemas.microsoft.com/office/drawing/2014/main" id="{9D8F7E97-7016-4795-A5B4-B7503A16192B}"/>
              </a:ext>
            </a:extLst>
          </p:cNvPr>
          <p:cNvSpPr>
            <a:spLocks noChangeAspect="1"/>
          </p:cNvSpPr>
          <p:nvPr/>
        </p:nvSpPr>
        <p:spPr bwMode="auto">
          <a:xfrm>
            <a:off x="4502643" y="2407933"/>
            <a:ext cx="3186714" cy="3186712"/>
          </a:xfrm>
          <a:prstGeom prst="ellipse">
            <a:avLst/>
          </a:prstGeom>
          <a:noFill/>
          <a:ln w="2540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56" name="MS cloud text">
            <a:extLst>
              <a:ext uri="{FF2B5EF4-FFF2-40B4-BE49-F238E27FC236}">
                <a16:creationId xmlns:a16="http://schemas.microsoft.com/office/drawing/2014/main" id="{D85CF670-5768-45B9-A4B7-63857052CE3B}"/>
              </a:ext>
            </a:extLst>
          </p:cNvPr>
          <p:cNvSpPr txBox="1">
            <a:spLocks/>
          </p:cNvSpPr>
          <p:nvPr/>
        </p:nvSpPr>
        <p:spPr>
          <a:xfrm>
            <a:off x="12314522" y="2316968"/>
            <a:ext cx="1586297"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algn="l"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Reliable</a:t>
            </a:r>
          </a:p>
        </p:txBody>
      </p:sp>
      <p:sp>
        <p:nvSpPr>
          <p:cNvPr id="57" name="MS cloud text">
            <a:extLst>
              <a:ext uri="{FF2B5EF4-FFF2-40B4-BE49-F238E27FC236}">
                <a16:creationId xmlns:a16="http://schemas.microsoft.com/office/drawing/2014/main" id="{7FA0C6EA-6C1A-4F0D-AEB2-93DAD967FFFB}"/>
              </a:ext>
            </a:extLst>
          </p:cNvPr>
          <p:cNvSpPr txBox="1">
            <a:spLocks/>
          </p:cNvSpPr>
          <p:nvPr/>
        </p:nvSpPr>
        <p:spPr>
          <a:xfrm>
            <a:off x="12313658" y="2929672"/>
            <a:ext cx="1586297"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algn="l"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Repeatable</a:t>
            </a:r>
          </a:p>
        </p:txBody>
      </p:sp>
      <p:sp>
        <p:nvSpPr>
          <p:cNvPr id="58" name="MS cloud text">
            <a:extLst>
              <a:ext uri="{FF2B5EF4-FFF2-40B4-BE49-F238E27FC236}">
                <a16:creationId xmlns:a16="http://schemas.microsoft.com/office/drawing/2014/main" id="{4724796B-4A68-4FF9-A081-8C239C5005B5}"/>
              </a:ext>
            </a:extLst>
          </p:cNvPr>
          <p:cNvSpPr txBox="1">
            <a:spLocks/>
          </p:cNvSpPr>
          <p:nvPr/>
        </p:nvSpPr>
        <p:spPr>
          <a:xfrm>
            <a:off x="12313658" y="3502447"/>
            <a:ext cx="1762845" cy="452564"/>
          </a:xfrm>
          <a:prstGeom prst="rect">
            <a:avLst/>
          </a:prstGeom>
        </p:spPr>
        <p:txBody>
          <a:bodyPr vert="horz" wrap="square" lIns="143407" tIns="89630" rIns="143407" bIns="8963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algn="l" defTabSz="896214">
              <a:defRPr/>
            </a:pPr>
            <a:r>
              <a:rPr lang="en-US" sz="1961" kern="0" spc="0">
                <a:gradFill>
                  <a:gsLst>
                    <a:gs pos="10078">
                      <a:srgbClr val="FFFFFF"/>
                    </a:gs>
                    <a:gs pos="30000">
                      <a:srgbClr val="FFFFFF"/>
                    </a:gs>
                  </a:gsLst>
                  <a:lin ang="5400000" scaled="0"/>
                </a:gradFill>
                <a:latin typeface="Segoe UI Semibold" panose="020B0702040204020203" pitchFamily="34" charset="0"/>
                <a:cs typeface="Segoe UI Semibold" panose="020B0702040204020203" pitchFamily="34" charset="0"/>
              </a:rPr>
              <a:t>Aspirational</a:t>
            </a:r>
          </a:p>
        </p:txBody>
      </p:sp>
      <p:sp>
        <p:nvSpPr>
          <p:cNvPr id="35" name="Oval 34">
            <a:extLst>
              <a:ext uri="{FF2B5EF4-FFF2-40B4-BE49-F238E27FC236}">
                <a16:creationId xmlns:a16="http://schemas.microsoft.com/office/drawing/2014/main" id="{82EE724E-4CDC-4E55-92D4-D828F569DDF6}"/>
              </a:ext>
            </a:extLst>
          </p:cNvPr>
          <p:cNvSpPr/>
          <p:nvPr/>
        </p:nvSpPr>
        <p:spPr bwMode="auto">
          <a:xfrm>
            <a:off x="6875038" y="4753647"/>
            <a:ext cx="717140" cy="71714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37C850C7-0E49-4893-9E29-29FEB99747E7}"/>
              </a:ext>
            </a:extLst>
          </p:cNvPr>
          <p:cNvSpPr/>
          <p:nvPr/>
        </p:nvSpPr>
        <p:spPr bwMode="auto">
          <a:xfrm>
            <a:off x="4217555" y="3143875"/>
            <a:ext cx="717140" cy="71714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cs typeface="Segoe UI" pitchFamily="34" charset="0"/>
            </a:endParaRPr>
          </a:p>
        </p:txBody>
      </p:sp>
      <p:grpSp>
        <p:nvGrpSpPr>
          <p:cNvPr id="2" name="Group 1">
            <a:extLst>
              <a:ext uri="{FF2B5EF4-FFF2-40B4-BE49-F238E27FC236}">
                <a16:creationId xmlns:a16="http://schemas.microsoft.com/office/drawing/2014/main" id="{632C2512-F0FF-40FD-AEC1-DE94AAA57417}"/>
              </a:ext>
            </a:extLst>
          </p:cNvPr>
          <p:cNvGrpSpPr/>
          <p:nvPr/>
        </p:nvGrpSpPr>
        <p:grpSpPr>
          <a:xfrm>
            <a:off x="5737430" y="2075874"/>
            <a:ext cx="717140" cy="717140"/>
            <a:chOff x="3551761" y="1583396"/>
            <a:chExt cx="731520" cy="731520"/>
          </a:xfrm>
        </p:grpSpPr>
        <p:sp>
          <p:nvSpPr>
            <p:cNvPr id="28" name="Oval 27">
              <a:extLst>
                <a:ext uri="{FF2B5EF4-FFF2-40B4-BE49-F238E27FC236}">
                  <a16:creationId xmlns:a16="http://schemas.microsoft.com/office/drawing/2014/main" id="{5D1E30BD-26A8-47C3-B6CD-FC8114BCECA6}"/>
                </a:ext>
              </a:extLst>
            </p:cNvPr>
            <p:cNvSpPr/>
            <p:nvPr/>
          </p:nvSpPr>
          <p:spPr bwMode="auto">
            <a:xfrm>
              <a:off x="3551761" y="1583396"/>
              <a:ext cx="731520" cy="73152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cs typeface="Segoe UI" pitchFamily="34" charset="0"/>
              </a:endParaRPr>
            </a:p>
          </p:txBody>
        </p:sp>
        <p:sp>
          <p:nvSpPr>
            <p:cNvPr id="105" name="plan">
              <a:extLst>
                <a:ext uri="{FF2B5EF4-FFF2-40B4-BE49-F238E27FC236}">
                  <a16:creationId xmlns:a16="http://schemas.microsoft.com/office/drawing/2014/main" id="{D1BA8802-B585-45A5-A676-5F7FA9574814}"/>
                </a:ext>
              </a:extLst>
            </p:cNvPr>
            <p:cNvSpPr>
              <a:spLocks noChangeAspect="1" noEditPoints="1"/>
            </p:cNvSpPr>
            <p:nvPr/>
          </p:nvSpPr>
          <p:spPr bwMode="auto">
            <a:xfrm>
              <a:off x="3746533" y="1777495"/>
              <a:ext cx="341976" cy="343322"/>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lin ang="5400000" scaled="1"/>
                </a:gradFill>
                <a:latin typeface="Segoe UI Semilight"/>
              </a:endParaRPr>
            </a:p>
          </p:txBody>
        </p:sp>
      </p:grpSp>
      <p:sp>
        <p:nvSpPr>
          <p:cNvPr id="32" name="Oval 31">
            <a:extLst>
              <a:ext uri="{FF2B5EF4-FFF2-40B4-BE49-F238E27FC236}">
                <a16:creationId xmlns:a16="http://schemas.microsoft.com/office/drawing/2014/main" id="{8DC6787D-0D96-4488-9FCD-7450ED6610E2}"/>
              </a:ext>
            </a:extLst>
          </p:cNvPr>
          <p:cNvSpPr/>
          <p:nvPr/>
        </p:nvSpPr>
        <p:spPr bwMode="auto">
          <a:xfrm>
            <a:off x="4646441" y="4753647"/>
            <a:ext cx="717140" cy="717140"/>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solidFill>
                <a:srgbClr val="FFFFFF"/>
              </a:solidFill>
              <a:latin typeface="Segoe UI Semilight"/>
              <a:cs typeface="Segoe UI" pitchFamily="34" charset="0"/>
            </a:endParaRPr>
          </a:p>
        </p:txBody>
      </p:sp>
      <p:sp>
        <p:nvSpPr>
          <p:cNvPr id="106" name="hand_2">
            <a:extLst>
              <a:ext uri="{FF2B5EF4-FFF2-40B4-BE49-F238E27FC236}">
                <a16:creationId xmlns:a16="http://schemas.microsoft.com/office/drawing/2014/main" id="{E8A504F4-487C-45E5-8064-77AF393E893D}"/>
              </a:ext>
            </a:extLst>
          </p:cNvPr>
          <p:cNvSpPr>
            <a:spLocks noChangeAspect="1"/>
          </p:cNvSpPr>
          <p:nvPr/>
        </p:nvSpPr>
        <p:spPr bwMode="auto">
          <a:xfrm>
            <a:off x="7035681" y="5011821"/>
            <a:ext cx="403391" cy="200793"/>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45" name="Oval 44">
            <a:extLst>
              <a:ext uri="{FF2B5EF4-FFF2-40B4-BE49-F238E27FC236}">
                <a16:creationId xmlns:a16="http://schemas.microsoft.com/office/drawing/2014/main" id="{CA6A4E8D-0C3F-4D40-8CFA-E7472CF5D9DF}"/>
              </a:ext>
            </a:extLst>
          </p:cNvPr>
          <p:cNvSpPr/>
          <p:nvPr/>
        </p:nvSpPr>
        <p:spPr bwMode="auto">
          <a:xfrm>
            <a:off x="7305320" y="3143876"/>
            <a:ext cx="717141" cy="717141"/>
          </a:xfrm>
          <a:prstGeom prst="ellipse">
            <a:avLst/>
          </a:prstGeom>
          <a:solidFill>
            <a:schemeClr val="bg2"/>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rgbClr val="FFFFFF"/>
              </a:solidFill>
              <a:latin typeface="Segoe UI Semilight"/>
              <a:cs typeface="Segoe UI" pitchFamily="34" charset="0"/>
            </a:endParaRPr>
          </a:p>
        </p:txBody>
      </p:sp>
      <p:grpSp>
        <p:nvGrpSpPr>
          <p:cNvPr id="8" name="Group 7">
            <a:extLst>
              <a:ext uri="{FF2B5EF4-FFF2-40B4-BE49-F238E27FC236}">
                <a16:creationId xmlns:a16="http://schemas.microsoft.com/office/drawing/2014/main" id="{E7E45D8E-0DE3-483C-A2AD-2F3B7E853EF3}"/>
              </a:ext>
            </a:extLst>
          </p:cNvPr>
          <p:cNvGrpSpPr/>
          <p:nvPr/>
        </p:nvGrpSpPr>
        <p:grpSpPr>
          <a:xfrm rot="13500000">
            <a:off x="6848601" y="2583986"/>
            <a:ext cx="358307" cy="358570"/>
            <a:chOff x="1714626" y="3037701"/>
            <a:chExt cx="365492" cy="365760"/>
          </a:xfrm>
        </p:grpSpPr>
        <p:sp>
          <p:nvSpPr>
            <p:cNvPr id="7" name="Oval 6">
              <a:extLst>
                <a:ext uri="{FF2B5EF4-FFF2-40B4-BE49-F238E27FC236}">
                  <a16:creationId xmlns:a16="http://schemas.microsoft.com/office/drawing/2014/main" id="{D1E902D5-A069-4748-8FDD-0D76487AC4B8}"/>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PageRight_E761">
              <a:extLst>
                <a:ext uri="{FF2B5EF4-FFF2-40B4-BE49-F238E27FC236}">
                  <a16:creationId xmlns:a16="http://schemas.microsoft.com/office/drawing/2014/main" id="{141E9E1C-BFBB-4736-A4C3-30B7409B6753}"/>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46" name="Group 45">
            <a:extLst>
              <a:ext uri="{FF2B5EF4-FFF2-40B4-BE49-F238E27FC236}">
                <a16:creationId xmlns:a16="http://schemas.microsoft.com/office/drawing/2014/main" id="{CF7ED8F4-B379-40FD-B07F-280D05A60153}"/>
              </a:ext>
            </a:extLst>
          </p:cNvPr>
          <p:cNvGrpSpPr/>
          <p:nvPr/>
        </p:nvGrpSpPr>
        <p:grpSpPr>
          <a:xfrm rot="8100000">
            <a:off x="4906347" y="2583986"/>
            <a:ext cx="358307" cy="358570"/>
            <a:chOff x="1714626" y="3037701"/>
            <a:chExt cx="365492" cy="365760"/>
          </a:xfrm>
        </p:grpSpPr>
        <p:sp>
          <p:nvSpPr>
            <p:cNvPr id="47" name="Oval 46">
              <a:extLst>
                <a:ext uri="{FF2B5EF4-FFF2-40B4-BE49-F238E27FC236}">
                  <a16:creationId xmlns:a16="http://schemas.microsoft.com/office/drawing/2014/main" id="{5CCBB2DA-F818-4520-B42A-03D7542620FB}"/>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PageRight_E761">
              <a:extLst>
                <a:ext uri="{FF2B5EF4-FFF2-40B4-BE49-F238E27FC236}">
                  <a16:creationId xmlns:a16="http://schemas.microsoft.com/office/drawing/2014/main" id="{1A5011FA-66BB-4E46-82EA-223823654C9F}"/>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60" name="Group 59">
            <a:extLst>
              <a:ext uri="{FF2B5EF4-FFF2-40B4-BE49-F238E27FC236}">
                <a16:creationId xmlns:a16="http://schemas.microsoft.com/office/drawing/2014/main" id="{A6BFCCCA-8CFA-4FBF-B8BA-A0FF37C6F692}"/>
              </a:ext>
            </a:extLst>
          </p:cNvPr>
          <p:cNvGrpSpPr/>
          <p:nvPr/>
        </p:nvGrpSpPr>
        <p:grpSpPr>
          <a:xfrm rot="4500000">
            <a:off x="4398374" y="4237392"/>
            <a:ext cx="358307" cy="358570"/>
            <a:chOff x="1714626" y="3037701"/>
            <a:chExt cx="365492" cy="365760"/>
          </a:xfrm>
        </p:grpSpPr>
        <p:sp>
          <p:nvSpPr>
            <p:cNvPr id="61" name="Oval 60">
              <a:extLst>
                <a:ext uri="{FF2B5EF4-FFF2-40B4-BE49-F238E27FC236}">
                  <a16:creationId xmlns:a16="http://schemas.microsoft.com/office/drawing/2014/main" id="{75ACA66A-43DD-45FA-8C61-B17A95FE64F7}"/>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PageRight_E761">
              <a:extLst>
                <a:ext uri="{FF2B5EF4-FFF2-40B4-BE49-F238E27FC236}">
                  <a16:creationId xmlns:a16="http://schemas.microsoft.com/office/drawing/2014/main" id="{9DB22A9F-DDF9-41E3-B377-B9BC08B563DD}"/>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63" name="Group 62">
            <a:extLst>
              <a:ext uri="{FF2B5EF4-FFF2-40B4-BE49-F238E27FC236}">
                <a16:creationId xmlns:a16="http://schemas.microsoft.com/office/drawing/2014/main" id="{6117090C-CC55-4E76-B5FB-B8E2853081BD}"/>
              </a:ext>
            </a:extLst>
          </p:cNvPr>
          <p:cNvGrpSpPr/>
          <p:nvPr/>
        </p:nvGrpSpPr>
        <p:grpSpPr>
          <a:xfrm rot="17100000">
            <a:off x="7466139" y="4237392"/>
            <a:ext cx="358307" cy="358570"/>
            <a:chOff x="1714626" y="3037701"/>
            <a:chExt cx="365492" cy="365760"/>
          </a:xfrm>
        </p:grpSpPr>
        <p:sp>
          <p:nvSpPr>
            <p:cNvPr id="64" name="Oval 63">
              <a:extLst>
                <a:ext uri="{FF2B5EF4-FFF2-40B4-BE49-F238E27FC236}">
                  <a16:creationId xmlns:a16="http://schemas.microsoft.com/office/drawing/2014/main" id="{EFCF90AE-40A0-4182-A9BC-C481D508E761}"/>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PageRight_E761">
              <a:extLst>
                <a:ext uri="{FF2B5EF4-FFF2-40B4-BE49-F238E27FC236}">
                  <a16:creationId xmlns:a16="http://schemas.microsoft.com/office/drawing/2014/main" id="{31FD26BC-D623-4E25-A0ED-98537C3F6255}"/>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grpSp>
        <p:nvGrpSpPr>
          <p:cNvPr id="66" name="Group 65">
            <a:extLst>
              <a:ext uri="{FF2B5EF4-FFF2-40B4-BE49-F238E27FC236}">
                <a16:creationId xmlns:a16="http://schemas.microsoft.com/office/drawing/2014/main" id="{481421D7-38D6-4571-8F3D-8807281AE6AF}"/>
              </a:ext>
            </a:extLst>
          </p:cNvPr>
          <p:cNvGrpSpPr/>
          <p:nvPr/>
        </p:nvGrpSpPr>
        <p:grpSpPr>
          <a:xfrm rot="20700000">
            <a:off x="5962137" y="5412705"/>
            <a:ext cx="358307" cy="358570"/>
            <a:chOff x="1714626" y="3037701"/>
            <a:chExt cx="365492" cy="365760"/>
          </a:xfrm>
        </p:grpSpPr>
        <p:sp>
          <p:nvSpPr>
            <p:cNvPr id="67" name="Oval 66">
              <a:extLst>
                <a:ext uri="{FF2B5EF4-FFF2-40B4-BE49-F238E27FC236}">
                  <a16:creationId xmlns:a16="http://schemas.microsoft.com/office/drawing/2014/main" id="{A8AA80E6-9192-43E3-B5EA-8F4A083F4131}"/>
                </a:ext>
              </a:extLst>
            </p:cNvPr>
            <p:cNvSpPr/>
            <p:nvPr/>
          </p:nvSpPr>
          <p:spPr bwMode="auto">
            <a:xfrm>
              <a:off x="1720969" y="3041520"/>
              <a:ext cx="352660" cy="35266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PageRight_E761">
              <a:extLst>
                <a:ext uri="{FF2B5EF4-FFF2-40B4-BE49-F238E27FC236}">
                  <a16:creationId xmlns:a16="http://schemas.microsoft.com/office/drawing/2014/main" id="{CB44BBE0-5C73-493F-870D-D3E217E464DB}"/>
                </a:ext>
              </a:extLst>
            </p:cNvPr>
            <p:cNvSpPr>
              <a:spLocks noChangeAspect="1" noEditPoints="1"/>
            </p:cNvSpPr>
            <p:nvPr/>
          </p:nvSpPr>
          <p:spPr bwMode="auto">
            <a:xfrm>
              <a:off x="1714626" y="3037701"/>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sp>
        <p:nvSpPr>
          <p:cNvPr id="104" name="Forklift">
            <a:extLst>
              <a:ext uri="{FF2B5EF4-FFF2-40B4-BE49-F238E27FC236}">
                <a16:creationId xmlns:a16="http://schemas.microsoft.com/office/drawing/2014/main" id="{031CD050-8337-44F3-8E53-32C8BBED80EB}"/>
              </a:ext>
            </a:extLst>
          </p:cNvPr>
          <p:cNvSpPr>
            <a:spLocks noChangeAspect="1" noEditPoints="1"/>
          </p:cNvSpPr>
          <p:nvPr/>
        </p:nvSpPr>
        <p:spPr bwMode="auto">
          <a:xfrm>
            <a:off x="7480375" y="3332498"/>
            <a:ext cx="387356" cy="35857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07" name="circle">
            <a:extLst>
              <a:ext uri="{FF2B5EF4-FFF2-40B4-BE49-F238E27FC236}">
                <a16:creationId xmlns:a16="http://schemas.microsoft.com/office/drawing/2014/main" id="{DDE92DAF-C20A-45FD-8E05-27A8BBD26C86}"/>
              </a:ext>
            </a:extLst>
          </p:cNvPr>
          <p:cNvSpPr>
            <a:spLocks noChangeAspect="1" noEditPoints="1"/>
          </p:cNvSpPr>
          <p:nvPr/>
        </p:nvSpPr>
        <p:spPr bwMode="auto">
          <a:xfrm>
            <a:off x="4391776" y="3301508"/>
            <a:ext cx="358570" cy="364526"/>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sp>
        <p:nvSpPr>
          <p:cNvPr id="103" name="Processing_E9F5">
            <a:extLst>
              <a:ext uri="{FF2B5EF4-FFF2-40B4-BE49-F238E27FC236}">
                <a16:creationId xmlns:a16="http://schemas.microsoft.com/office/drawing/2014/main" id="{1A6F0932-A9A8-4864-9086-C750074B7573}"/>
              </a:ext>
            </a:extLst>
          </p:cNvPr>
          <p:cNvSpPr>
            <a:spLocks noChangeAspect="1" noEditPoints="1"/>
          </p:cNvSpPr>
          <p:nvPr/>
        </p:nvSpPr>
        <p:spPr bwMode="auto">
          <a:xfrm>
            <a:off x="4787091" y="4932932"/>
            <a:ext cx="411707" cy="35857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Tree>
    <p:extLst>
      <p:ext uri="{BB962C8B-B14F-4D97-AF65-F5344CB8AC3E}">
        <p14:creationId xmlns:p14="http://schemas.microsoft.com/office/powerpoint/2010/main" val="184723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58C237C69FFF4AB6292F6DE0FB4842" ma:contentTypeVersion="11" ma:contentTypeDescription="Create a new document." ma:contentTypeScope="" ma:versionID="fcc61c4524abe00c218cc3a062f30e18">
  <xsd:schema xmlns:xsd="http://www.w3.org/2001/XMLSchema" xmlns:xs="http://www.w3.org/2001/XMLSchema" xmlns:p="http://schemas.microsoft.com/office/2006/metadata/properties" xmlns:ns1="http://schemas.microsoft.com/sharepoint/v3" xmlns:ns2="230e9df3-be65-4c73-a93b-d1236ebd677e" xmlns:ns3="48700657-532b-44b0-979e-ce1175952f9f" xmlns:ns4="4464b43b-4f5a-417d-9983-a7b6b67d8784" targetNamespace="http://schemas.microsoft.com/office/2006/metadata/properties" ma:root="true" ma:fieldsID="ff8c32e305de076f29ad0bdf8f2619ce" ns1:_="" ns2:_="" ns3:_="" ns4:_="">
    <xsd:import namespace="http://schemas.microsoft.com/sharepoint/v3"/>
    <xsd:import namespace="230e9df3-be65-4c73-a93b-d1236ebd677e"/>
    <xsd:import namespace="48700657-532b-44b0-979e-ce1175952f9f"/>
    <xsd:import namespace="4464b43b-4f5a-417d-9983-a7b6b67d8784"/>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3b9a2846-5722-49f7-8934-01e069e780e5}" ma:internalName="TaxCatchAll" ma:showField="CatchAllData" ma:web="48700657-532b-44b0-979e-ce1175952f9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3b9a2846-5722-49f7-8934-01e069e780e5}" ma:internalName="TaxCatchAllLabel" ma:readOnly="true" ma:showField="CatchAllDataLabel" ma:web="48700657-532b-44b0-979e-ce1175952f9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700657-532b-44b0-979e-ce1175952f9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b43b-4f5a-417d-9983-a7b6b67d8784"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internalName="MediaServiceAutoTags"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ermInfo xmlns="http://schemas.microsoft.com/office/infopath/2007/PartnerControls">
          <TermName xmlns="http://schemas.microsoft.com/office/infopath/2007/PartnerControls">technical training</TermName>
          <TermId xmlns="http://schemas.microsoft.com/office/infopath/2007/PartnerControls">13698a55-baee-4ad3-bc63-24106216394a</TermId>
        </TermInfo>
        <TermInfo xmlns="http://schemas.microsoft.com/office/infopath/2007/PartnerControls">
          <TermName xmlns="http://schemas.microsoft.com/office/infopath/2007/PartnerControls">Wednesday</TermName>
          <TermId xmlns="http://schemas.microsoft.com/office/infopath/2007/PartnerControls">00000000-0000-0000-0000-000000000000</TermId>
        </TermInfo>
      </Terms>
    </TaxKeywordTaxHTField>
    <TaxCatchAll xmlns="230e9df3-be65-4c73-a93b-d1236ebd677e">
      <Value>141</Value>
      <Value>140</Value>
    </TaxCatchAll>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8E7E03-F60C-4ED7-B90E-90969A588A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48700657-532b-44b0-979e-ce1175952f9f"/>
    <ds:schemaRef ds:uri="4464b43b-4f5a-417d-9983-a7b6b67d8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677D6F-B1C5-4A95-9B8E-D5308CF8392D}">
  <ds:schemaRefs>
    <ds:schemaRef ds:uri="http://purl.org/dc/elements/1.1/"/>
    <ds:schemaRef ds:uri="http://schemas.microsoft.com/office/2006/metadata/properties"/>
    <ds:schemaRef ds:uri="48700657-532b-44b0-979e-ce1175952f9f"/>
    <ds:schemaRef ds:uri="http://schemas.microsoft.com/sharepoint/v3"/>
    <ds:schemaRef ds:uri="230e9df3-be65-4c73-a93b-d1236ebd677e"/>
    <ds:schemaRef ds:uri="http://purl.org/dc/terms/"/>
    <ds:schemaRef ds:uri="4464b43b-4f5a-417d-9983-a7b6b67d8784"/>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5346</Words>
  <Application>Microsoft Office PowerPoint</Application>
  <PresentationFormat>Breitbild</PresentationFormat>
  <Paragraphs>658</Paragraphs>
  <Slides>51</Slides>
  <Notes>51</Notes>
  <HiddenSlides>4</HiddenSlides>
  <MMClips>0</MMClips>
  <ScaleCrop>false</ScaleCrop>
  <HeadingPairs>
    <vt:vector size="6" baseType="variant">
      <vt:variant>
        <vt:lpstr>Verwendete Schriftarten</vt:lpstr>
      </vt:variant>
      <vt:variant>
        <vt:i4>10</vt:i4>
      </vt:variant>
      <vt:variant>
        <vt:lpstr>Design</vt:lpstr>
      </vt:variant>
      <vt:variant>
        <vt:i4>3</vt:i4>
      </vt:variant>
      <vt:variant>
        <vt:lpstr>Folientitel</vt:lpstr>
      </vt:variant>
      <vt:variant>
        <vt:i4>51</vt:i4>
      </vt:variant>
    </vt:vector>
  </HeadingPairs>
  <TitlesOfParts>
    <vt:vector size="64"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C+E Readiness Template</vt:lpstr>
      <vt:lpstr>5-50173_Microsoft_Ready_Light_Template</vt:lpstr>
      <vt:lpstr>WHITE TEMPLATE</vt:lpstr>
      <vt:lpstr>DevOps on Azure</vt:lpstr>
      <vt:lpstr>PowerPoint-Präsentation</vt:lpstr>
      <vt:lpstr>PowerPoint-Präsentation</vt:lpstr>
      <vt:lpstr>What is DevOps?</vt:lpstr>
      <vt:lpstr>Core and Context</vt:lpstr>
      <vt:lpstr>PowerPoint-Präsentation</vt:lpstr>
      <vt:lpstr>PowerPoint-Präsentation</vt:lpstr>
      <vt:lpstr>The last 20 years…         </vt:lpstr>
      <vt:lpstr>The next 20 will be a period of alignment</vt:lpstr>
      <vt:lpstr>The Law of Thirds</vt:lpstr>
      <vt:lpstr>The Law of Thirds</vt:lpstr>
      <vt:lpstr>To maximize validated learning</vt:lpstr>
      <vt:lpstr>Outcomes vary widely by org performance</vt:lpstr>
      <vt:lpstr>PowerPoint-Präsentation</vt:lpstr>
      <vt:lpstr>PowerPoint-Präsentation</vt:lpstr>
      <vt:lpstr>DevOps with Azure &amp; VSTS         </vt:lpstr>
      <vt:lpstr>DevOps with Azure and Open Source Software</vt:lpstr>
      <vt:lpstr>Open Source</vt:lpstr>
      <vt:lpstr>Hybrid Cloud is here to stay!</vt:lpstr>
      <vt:lpstr>Azure Usage by Open Source Integrations</vt:lpstr>
      <vt:lpstr>PowerPoint-Präsentation</vt:lpstr>
      <vt:lpstr>DevOps on Azure</vt:lpstr>
      <vt:lpstr>Customer conversations</vt:lpstr>
      <vt:lpstr>PowerPoint-Präsentation</vt:lpstr>
      <vt:lpstr>Demo</vt:lpstr>
      <vt:lpstr>PowerPoint-Präsentation</vt:lpstr>
      <vt:lpstr>PowerPoint-Präsentation</vt:lpstr>
      <vt:lpstr>Get Started Quickly</vt:lpstr>
      <vt:lpstr>Managed Kubernetes</vt:lpstr>
      <vt:lpstr>Demo</vt:lpstr>
      <vt:lpstr>PowerPoint-Präsentation</vt:lpstr>
      <vt:lpstr>Monitor your cloud health</vt:lpstr>
      <vt:lpstr>Secure your cloud resources</vt:lpstr>
      <vt:lpstr>Deploy repeatedly &amp; reliably</vt:lpstr>
      <vt:lpstr>Microsoft Contributions</vt:lpstr>
      <vt:lpstr>Support for open source</vt:lpstr>
      <vt:lpstr>Demo</vt:lpstr>
      <vt:lpstr>DevOps Community</vt:lpstr>
      <vt:lpstr>PowerPoint-Präsentation</vt:lpstr>
      <vt:lpstr>VSTS: Millions of Users + Most of Microsoft</vt:lpstr>
      <vt:lpstr>Five habits of DevOps</vt:lpstr>
      <vt:lpstr>Demo</vt:lpstr>
      <vt:lpstr>PowerPoint-Präsentation</vt:lpstr>
      <vt:lpstr>Buying VSTS</vt:lpstr>
      <vt:lpstr>Buying Process in VSTS</vt:lpstr>
      <vt:lpstr>PowerPoint-Präsentation</vt:lpstr>
      <vt:lpstr>DevSecOps: Security embedded in DevOps</vt:lpstr>
      <vt:lpstr>PowerPoint-Präsentation</vt:lpstr>
      <vt:lpstr>Azure DevOps Solutions site</vt:lpstr>
      <vt:lpstr>Azure DevOps Solution Architectures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on Azure</dc:title>
  <cp:keywords>technical training; Wednesday</cp:keywords>
  <cp:lastModifiedBy>Senaj Lelic</cp:lastModifiedBy>
  <cp:revision>13</cp:revision>
  <dcterms:modified xsi:type="dcterms:W3CDTF">2018-11-25T15:12:00Z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0x0101002D58C237C69FFF4AB6292F6DE0FB4842</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samgu@microsoft.com</vt:lpwstr>
  </property>
  <property fmtid="{D5CDD505-2E9C-101B-9397-08002B2CF9AE}" pid="6" name="MSIP_Label_f42aa342-8706-4288-bd11-ebb85995028c_SetDate">
    <vt:lpwstr>2018-02-01T19:50:38.7097904Z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_dlc_policyId">
    <vt:lpwstr/>
  </property>
  <property fmtid="{D5CDD505-2E9C-101B-9397-08002B2CF9AE}" pid="12" name="ItemRetentionFormula">
    <vt:lpwstr/>
  </property>
  <property fmtid="{D5CDD505-2E9C-101B-9397-08002B2CF9AE}" pid="13" name="_dlc_DocIdItemGuid">
    <vt:lpwstr>f2ed0bda-8edd-4604-8ca8-28b944b3ae03</vt:lpwstr>
  </property>
  <property fmtid="{D5CDD505-2E9C-101B-9397-08002B2CF9AE}" pid="14" name="of67e5d4b76f4a9db8769983fda9cec0">
    <vt:lpwstr/>
  </property>
  <property fmtid="{D5CDD505-2E9C-101B-9397-08002B2CF9AE}" pid="15" name="TaxKeyword">
    <vt:lpwstr>140;#Wednesday|e28a2a67-64e6-48d8-b3c2-55774daa75ec;#141;#technical training|13698a55-baee-4ad3-bc63-24106216394a</vt:lpwstr>
  </property>
  <property fmtid="{D5CDD505-2E9C-101B-9397-08002B2CF9AE}" pid="16" name="NewsType">
    <vt:lpwstr/>
  </property>
  <property fmtid="{D5CDD505-2E9C-101B-9397-08002B2CF9AE}" pid="17" name="Region">
    <vt:lpwstr/>
  </property>
  <property fmtid="{D5CDD505-2E9C-101B-9397-08002B2CF9AE}" pid="18" name="ItemType">
    <vt:lpwstr>35;#training materials|806588bc-f86d-4a67-aeb8-7206d3434c40</vt:lpwstr>
  </property>
  <property fmtid="{D5CDD505-2E9C-101B-9397-08002B2CF9AE}" pid="19" name="Confidentiality">
    <vt:lpwstr>247;#non-disclosure|bbbc96b5-28db-4fa8-9b87-269e6dfb4878</vt:lpwstr>
  </property>
  <property fmtid="{D5CDD505-2E9C-101B-9397-08002B2CF9AE}" pid="20" name="Industries">
    <vt:lpwstr/>
  </property>
  <property fmtid="{D5CDD505-2E9C-101B-9397-08002B2CF9AE}" pid="21" name="MSProducts">
    <vt:lpwstr/>
  </property>
  <property fmtid="{D5CDD505-2E9C-101B-9397-08002B2CF9AE}" pid="22" name="Competitors">
    <vt:lpwstr/>
  </property>
  <property fmtid="{D5CDD505-2E9C-101B-9397-08002B2CF9AE}" pid="23" name="SMSGDomain">
    <vt:lpwstr>21;#Cloud and Enterprise|adc2fe87-c79a-4ded-a449-3f86b954069d;#20;#Microsoft Azure Domain|d600a391-d529-4311-892b-2c05c1ab2538</vt:lpwstr>
  </property>
  <property fmtid="{D5CDD505-2E9C-101B-9397-08002B2CF9AE}" pid="24" name="ExperienceContentType">
    <vt:lpwstr/>
  </property>
  <property fmtid="{D5CDD505-2E9C-101B-9397-08002B2CF9AE}" pid="25" name="BusinessArchitecture">
    <vt:lpwstr/>
  </property>
  <property fmtid="{D5CDD505-2E9C-101B-9397-08002B2CF9AE}" pid="26" name="Products">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Segments">
    <vt:lpwstr/>
  </property>
  <property fmtid="{D5CDD505-2E9C-101B-9397-08002B2CF9AE}" pid="30" name="Partners">
    <vt:lpwstr/>
  </property>
  <property fmtid="{D5CDD505-2E9C-101B-9397-08002B2CF9AE}" pid="31" name="ActivitiesAndPrograms">
    <vt:lpwstr>1448;#bootcamps|0ea183c0-f07b-49e2-b1f5-acf06c0f66be;#1872;#Cloud Application Development|3a7aceec-a821-419b-a538-072d1024ae27</vt:lpwstr>
  </property>
  <property fmtid="{D5CDD505-2E9C-101B-9397-08002B2CF9AE}" pid="32" name="l6f004f21209409da86a713c0f24627d">
    <vt:lpwstr/>
  </property>
  <property fmtid="{D5CDD505-2E9C-101B-9397-08002B2CF9AE}" pid="33" name="la4444b61d19467597d63190b69ac227">
    <vt:lpwstr/>
  </property>
  <property fmtid="{D5CDD505-2E9C-101B-9397-08002B2CF9AE}" pid="34" name="Topics">
    <vt:lpwstr>277;#training|398cec6a-f8c1-47b1-8ae4-159176a4df1b;#2049;#February|16e09558-cfe2-4071-b3ec-fc8be99f6231;#1726;#Dev Ops|eef3fa1e-8a5f-4dcc-8cb6-0c323e2a9a24</vt:lpwstr>
  </property>
  <property fmtid="{D5CDD505-2E9C-101B-9397-08002B2CF9AE}" pid="35" name="Groups">
    <vt:lpwstr>42;#Cloud and Enterprise Marketing Group|4f75e184-e5aa-4234-a07f-b032d60df254;#34;#Worldwide Readiness|c6595b84-b463-470a-bb46-2a47364645be</vt:lpwstr>
  </property>
  <property fmtid="{D5CDD505-2E9C-101B-9397-08002B2CF9AE}" pid="36" name="MSProductsTaxHTField0">
    <vt:lpwstr/>
  </property>
  <property fmtid="{D5CDD505-2E9C-101B-9397-08002B2CF9AE}" pid="37" name="Languages">
    <vt:lpwstr/>
  </property>
  <property fmtid="{D5CDD505-2E9C-101B-9397-08002B2CF9AE}" pid="38" name="e8080b0481964c759b2c36ae49591b31">
    <vt:lpwstr/>
  </property>
  <property fmtid="{D5CDD505-2E9C-101B-9397-08002B2CF9AE}" pid="39" name="TechnicalLevel">
    <vt:lpwstr/>
  </property>
  <property fmtid="{D5CDD505-2E9C-101B-9397-08002B2CF9AE}" pid="40" name="Audiences">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Roles">
    <vt:lpwstr/>
  </property>
  <property fmtid="{D5CDD505-2E9C-101B-9397-08002B2CF9AE}" pid="45" name="NewsSource">
    <vt:lpwstr/>
  </property>
  <property fmtid="{D5CDD505-2E9C-101B-9397-08002B2CF9AE}" pid="46" name="SMSGTags">
    <vt:lpwstr/>
  </property>
  <property fmtid="{D5CDD505-2E9C-101B-9397-08002B2CF9AE}" pid="47" name="MSPhysicalGeography">
    <vt:lpwstr/>
  </property>
  <property fmtid="{D5CDD505-2E9C-101B-9397-08002B2CF9AE}" pid="48" name="_docset_NoMedatataSyncRequired">
    <vt:lpwstr>False</vt:lpwstr>
  </property>
</Properties>
</file>